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5" r:id="rId11"/>
    <p:sldId id="267" r:id="rId12"/>
    <p:sldId id="257" r:id="rId13"/>
    <p:sldId id="273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17" d="100"/>
          <a:sy n="117" d="100"/>
        </p:scale>
        <p:origin x="-220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5931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413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5562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5979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9551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9569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4644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5421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1778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793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071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1FAC9-66A1-BA40-B08C-8A0B22DFBCF8}" type="datetimeFigureOut">
              <a:rPr lang="en-US" smtClean="0"/>
              <a:pPr/>
              <a:t>18.11.2014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902AB-478E-534C-8592-5D08B981ACD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4542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Relationship Id="rId3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580" y="3886200"/>
            <a:ext cx="8043898" cy="1911913"/>
          </a:xfrm>
        </p:spPr>
        <p:txBody>
          <a:bodyPr>
            <a:normAutofit fontScale="90000"/>
          </a:bodyPr>
          <a:lstStyle/>
          <a:p>
            <a:r>
              <a:rPr lang="en-US" sz="5300" b="1" dirty="0" err="1" smtClean="0"/>
              <a:t>L</a:t>
            </a:r>
            <a:r>
              <a:rPr lang="en-US" sz="5300" dirty="0" err="1" smtClean="0"/>
              <a:t>ycée</a:t>
            </a:r>
            <a:r>
              <a:rPr lang="en-US" sz="5300" dirty="0" smtClean="0"/>
              <a:t> </a:t>
            </a:r>
            <a:r>
              <a:rPr lang="en-US" sz="5300" b="1" dirty="0" smtClean="0">
                <a:solidFill>
                  <a:srgbClr val="008000"/>
                </a:solidFill>
              </a:rPr>
              <a:t>T</a:t>
            </a:r>
            <a:r>
              <a:rPr lang="en-US" sz="5300" dirty="0" smtClean="0"/>
              <a:t>echnique de </a:t>
            </a:r>
            <a:r>
              <a:rPr lang="en-US" sz="5300" b="1" dirty="0" err="1" smtClean="0"/>
              <a:t>B</a:t>
            </a:r>
            <a:r>
              <a:rPr lang="en-US" sz="5300" dirty="0" err="1" smtClean="0"/>
              <a:t>onnevoie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Luxembourg</a:t>
            </a:r>
            <a:br>
              <a:rPr lang="en-US" dirty="0" smtClean="0"/>
            </a:br>
            <a:endParaRPr lang="en-US" sz="2800" dirty="0"/>
          </a:p>
        </p:txBody>
      </p:sp>
      <p:pic>
        <p:nvPicPr>
          <p:cNvPr id="5" name="Picture 4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8" y="414709"/>
            <a:ext cx="1524165" cy="34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877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Educational provision (I/III)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5214" y="1600200"/>
            <a:ext cx="780158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Lower classes </a:t>
            </a:r>
            <a:r>
              <a:rPr lang="en-US" sz="2800" dirty="0" smtClean="0"/>
              <a:t>(pupils aged 12-14): 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</a:p>
          <a:p>
            <a:pPr marL="0" indent="0">
              <a:buNone/>
            </a:pPr>
            <a:r>
              <a:rPr lang="en-US" sz="2800" b="1" i="1" dirty="0"/>
              <a:t>	</a:t>
            </a:r>
            <a:r>
              <a:rPr lang="en-US" sz="2800" b="1" i="1" dirty="0" smtClean="0"/>
              <a:t>2 regimes :</a:t>
            </a:r>
          </a:p>
          <a:p>
            <a:pPr marL="400050" lvl="1" indent="0">
              <a:buNone/>
            </a:pPr>
            <a:r>
              <a:rPr lang="en-US" sz="2400" u="sng" dirty="0" smtClean="0"/>
              <a:t>Lower secondary education</a:t>
            </a:r>
          </a:p>
          <a:p>
            <a:pPr marL="400050" lvl="1" indent="0">
              <a:buNone/>
            </a:pPr>
            <a:r>
              <a:rPr lang="en-US" sz="2400" dirty="0" smtClean="0"/>
              <a:t>Duration: 3 years </a:t>
            </a:r>
          </a:p>
          <a:p>
            <a:pPr marL="400050" lvl="1" indent="0">
              <a:buNone/>
            </a:pPr>
            <a:endParaRPr lang="en-US" sz="2400" u="sng" dirty="0" smtClean="0"/>
          </a:p>
          <a:p>
            <a:pPr marL="400050" lvl="1" indent="0">
              <a:buNone/>
            </a:pPr>
            <a:r>
              <a:rPr lang="en-US" sz="2400" u="sng" dirty="0" smtClean="0"/>
              <a:t>Preparatory courses</a:t>
            </a:r>
          </a:p>
          <a:p>
            <a:pPr marL="400050" lvl="1" indent="0">
              <a:buNone/>
            </a:pPr>
            <a:r>
              <a:rPr lang="en-US" sz="2400" dirty="0" smtClean="0"/>
              <a:t>Duration: 3 years</a:t>
            </a:r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029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Educational provision (II/III)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5214" y="1600200"/>
            <a:ext cx="780158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Higher classes </a:t>
            </a:r>
            <a:r>
              <a:rPr lang="en-US" sz="2800" dirty="0" smtClean="0"/>
              <a:t>(pupils aged &gt; 15): 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17669010"/>
              </p:ext>
            </p:extLst>
          </p:nvPr>
        </p:nvGraphicFramePr>
        <p:xfrm>
          <a:off x="667118" y="2500180"/>
          <a:ext cx="8019682" cy="33883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4921"/>
                <a:gridCol w="997108"/>
                <a:gridCol w="2963540"/>
                <a:gridCol w="20541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 regimes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diploma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u="none" dirty="0" smtClean="0"/>
                        <a:t>Technical regime </a:t>
                      </a:r>
                      <a:endParaRPr lang="en-US" b="1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i="0" dirty="0" smtClean="0"/>
                        <a:t>Engineering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i="0" dirty="0" smtClean="0"/>
                        <a:t>Trade and</a:t>
                      </a:r>
                      <a:r>
                        <a:rPr lang="en-US" i="0" baseline="0" dirty="0" smtClean="0"/>
                        <a:t> management</a:t>
                      </a:r>
                      <a:endParaRPr lang="en-US" i="0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i="0" dirty="0" smtClean="0"/>
                        <a:t>Social sciences</a:t>
                      </a:r>
                      <a:endParaRPr lang="en-US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/>
                        <a:t>technical secondary school leaving diploma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Technician’s regime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 years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Trade and</a:t>
                      </a:r>
                      <a:r>
                        <a:rPr lang="en-US" baseline="0" dirty="0" smtClean="0"/>
                        <a:t> management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technician’s diploma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Vocational training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 years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Gastronomy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Industry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Health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Fashion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Craft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Vocational aptitude diploma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871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yer système scolaire_color_2_fina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312633"/>
            <a:ext cx="9144000" cy="65069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1510" y="110446"/>
            <a:ext cx="4638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Educational provision – OVERVIEW (III/III)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234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04907" y="1660901"/>
            <a:ext cx="7337995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7th, 8th and 9th modular </a:t>
            </a:r>
            <a:r>
              <a:rPr lang="de-DE" dirty="0" smtClean="0">
                <a:sym typeface="Wingdings"/>
              </a:rPr>
              <a:t>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who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not</a:t>
            </a:r>
            <a:r>
              <a:rPr lang="de-DE" dirty="0" smtClean="0"/>
              <a:t> </a:t>
            </a:r>
            <a:r>
              <a:rPr lang="de-DE" dirty="0" err="1" smtClean="0"/>
              <a:t>obtain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of </a:t>
            </a:r>
            <a:r>
              <a:rPr lang="de-DE" dirty="0" err="1" smtClean="0"/>
              <a:t>competencies</a:t>
            </a:r>
            <a:r>
              <a:rPr lang="de-DE" dirty="0" smtClean="0"/>
              <a:t> in </a:t>
            </a:r>
            <a:r>
              <a:rPr lang="de-DE" dirty="0" err="1" smtClean="0"/>
              <a:t>primary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err="1" smtClean="0"/>
              <a:t>Aims</a:t>
            </a:r>
            <a:r>
              <a:rPr lang="de-DE" b="1" dirty="0" smtClean="0"/>
              <a:t> </a:t>
            </a:r>
            <a:endParaRPr lang="de-DE" b="1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’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education</a:t>
            </a:r>
            <a:r>
              <a:rPr lang="de-DE" dirty="0" smtClean="0"/>
              <a:t> in French, German and    </a:t>
            </a:r>
            <a:r>
              <a:rPr lang="de-DE" dirty="0" smtClean="0"/>
              <a:t> </a:t>
            </a:r>
          </a:p>
          <a:p>
            <a:r>
              <a:rPr lang="de-DE" dirty="0" smtClean="0"/>
              <a:t>  </a:t>
            </a:r>
            <a:r>
              <a:rPr lang="de-DE" dirty="0" err="1" smtClean="0"/>
              <a:t>Mathematics</a:t>
            </a:r>
            <a:endParaRPr lang="de-DE" dirty="0" smtClean="0"/>
          </a:p>
          <a:p>
            <a:pPr>
              <a:buNone/>
            </a:pPr>
            <a:r>
              <a:rPr lang="de-DE" dirty="0" smtClean="0"/>
              <a:t>-</a:t>
            </a:r>
            <a:r>
              <a:rPr lang="de-DE" dirty="0" smtClean="0"/>
              <a:t> </a:t>
            </a:r>
            <a:r>
              <a:rPr lang="de-DE" dirty="0" err="1" smtClean="0"/>
              <a:t>understand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trade</a:t>
            </a:r>
            <a:r>
              <a:rPr lang="de-DE" dirty="0" smtClean="0"/>
              <a:t> </a:t>
            </a:r>
            <a:r>
              <a:rPr lang="de-DE" dirty="0" err="1" smtClean="0"/>
              <a:t>matches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’ </a:t>
            </a:r>
            <a:r>
              <a:rPr lang="de-DE" dirty="0" err="1" smtClean="0"/>
              <a:t>interests</a:t>
            </a:r>
            <a:r>
              <a:rPr lang="de-DE" dirty="0" smtClean="0"/>
              <a:t> and </a:t>
            </a:r>
            <a:r>
              <a:rPr lang="de-DE" dirty="0" err="1" smtClean="0"/>
              <a:t>talents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</a:t>
            </a:r>
            <a:r>
              <a:rPr lang="de-DE" dirty="0" err="1" smtClean="0"/>
              <a:t>preparation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life, an </a:t>
            </a:r>
            <a:r>
              <a:rPr lang="de-DE" dirty="0" err="1" smtClean="0"/>
              <a:t>apprenticeship</a:t>
            </a:r>
            <a:r>
              <a:rPr lang="de-DE" dirty="0" smtClean="0"/>
              <a:t> as well as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lower</a:t>
            </a:r>
            <a:r>
              <a:rPr lang="de-DE" dirty="0" smtClean="0"/>
              <a:t>   </a:t>
            </a:r>
          </a:p>
          <a:p>
            <a:r>
              <a:rPr lang="de-DE" dirty="0" smtClean="0"/>
              <a:t>  </a:t>
            </a:r>
            <a:r>
              <a:rPr lang="de-DE" dirty="0" err="1" smtClean="0"/>
              <a:t>stream</a:t>
            </a:r>
            <a:r>
              <a:rPr lang="de-DE" dirty="0" smtClean="0"/>
              <a:t> </a:t>
            </a:r>
            <a:r>
              <a:rPr lang="de-DE" dirty="0" smtClean="0"/>
              <a:t>of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technique</a:t>
            </a:r>
            <a:r>
              <a:rPr lang="de-DE" dirty="0" smtClean="0"/>
              <a:t> </a:t>
            </a:r>
            <a:r>
              <a:rPr lang="de-DE" dirty="0" err="1" smtClean="0"/>
              <a:t>system</a:t>
            </a:r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b="1" dirty="0" smtClean="0"/>
              <a:t>Organisation</a:t>
            </a:r>
          </a:p>
          <a:p>
            <a:pPr>
              <a:buNone/>
            </a:pPr>
            <a:r>
              <a:rPr lang="de-DE" dirty="0" smtClean="0"/>
              <a:t>-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  <a:r>
              <a:rPr lang="de-DE" dirty="0" err="1" smtClean="0"/>
              <a:t>advance</a:t>
            </a:r>
            <a:r>
              <a:rPr lang="de-DE" dirty="0" smtClean="0"/>
              <a:t> at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own</a:t>
            </a:r>
            <a:r>
              <a:rPr lang="de-DE" dirty="0" smtClean="0"/>
              <a:t> </a:t>
            </a:r>
            <a:r>
              <a:rPr lang="de-DE" dirty="0" err="1" smtClean="0"/>
              <a:t>pace</a:t>
            </a:r>
            <a:r>
              <a:rPr lang="de-DE" dirty="0" smtClean="0"/>
              <a:t> in </a:t>
            </a:r>
            <a:r>
              <a:rPr lang="de-DE" dirty="0" err="1" smtClean="0"/>
              <a:t>competence-based</a:t>
            </a:r>
            <a:r>
              <a:rPr lang="de-DE" dirty="0" smtClean="0"/>
              <a:t> </a:t>
            </a:r>
            <a:r>
              <a:rPr lang="de-DE" dirty="0" err="1" smtClean="0"/>
              <a:t>modules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subjects</a:t>
            </a:r>
            <a:r>
              <a:rPr lang="de-DE" dirty="0" smtClean="0"/>
              <a:t>: German, French, </a:t>
            </a:r>
            <a:r>
              <a:rPr lang="de-DE" dirty="0" err="1" smtClean="0"/>
              <a:t>Mathematics</a:t>
            </a:r>
            <a:r>
              <a:rPr lang="de-DE" dirty="0" smtClean="0"/>
              <a:t>, General </a:t>
            </a:r>
            <a:r>
              <a:rPr lang="de-DE" dirty="0" err="1" smtClean="0"/>
              <a:t>Culture</a:t>
            </a:r>
            <a:r>
              <a:rPr lang="de-DE" dirty="0" smtClean="0"/>
              <a:t>, </a:t>
            </a:r>
            <a:r>
              <a:rPr lang="de-DE" dirty="0" err="1" smtClean="0"/>
              <a:t>Physical</a:t>
            </a:r>
            <a:r>
              <a:rPr lang="de-DE" dirty="0" smtClean="0"/>
              <a:t>  </a:t>
            </a:r>
          </a:p>
          <a:p>
            <a:r>
              <a:rPr lang="de-DE" dirty="0" smtClean="0"/>
              <a:t>  </a:t>
            </a:r>
            <a:r>
              <a:rPr lang="de-DE" dirty="0" err="1" smtClean="0"/>
              <a:t>Education</a:t>
            </a:r>
            <a:r>
              <a:rPr lang="de-DE" dirty="0" smtClean="0"/>
              <a:t> </a:t>
            </a:r>
            <a:r>
              <a:rPr lang="de-DE" dirty="0" smtClean="0"/>
              <a:t>and </a:t>
            </a:r>
            <a:r>
              <a:rPr lang="de-DE" dirty="0" err="1" smtClean="0"/>
              <a:t>sport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practical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: </a:t>
            </a:r>
            <a:r>
              <a:rPr lang="de-DE" dirty="0" err="1" smtClean="0"/>
              <a:t>cookery</a:t>
            </a:r>
            <a:r>
              <a:rPr lang="de-DE" dirty="0" smtClean="0"/>
              <a:t>, </a:t>
            </a:r>
            <a:r>
              <a:rPr lang="de-DE" dirty="0" err="1" smtClean="0"/>
              <a:t>woodwork</a:t>
            </a:r>
            <a:r>
              <a:rPr lang="de-DE" dirty="0" smtClean="0"/>
              <a:t>, </a:t>
            </a:r>
            <a:r>
              <a:rPr lang="de-DE" dirty="0" err="1" smtClean="0"/>
              <a:t>metalwork</a:t>
            </a:r>
            <a:r>
              <a:rPr lang="de-DE" dirty="0" smtClean="0"/>
              <a:t>, </a:t>
            </a:r>
            <a:r>
              <a:rPr lang="de-DE" dirty="0" err="1" smtClean="0"/>
              <a:t>pottery</a:t>
            </a:r>
            <a:r>
              <a:rPr lang="de-DE" dirty="0" smtClean="0"/>
              <a:t> and </a:t>
            </a:r>
            <a:r>
              <a:rPr lang="de-DE" dirty="0" err="1" smtClean="0"/>
              <a:t>ceramics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r>
              <a:rPr lang="de-DE" dirty="0" smtClean="0"/>
              <a:t> in </a:t>
            </a:r>
            <a:r>
              <a:rPr lang="de-DE" dirty="0" err="1" smtClean="0"/>
              <a:t>year</a:t>
            </a:r>
            <a:r>
              <a:rPr lang="de-DE" dirty="0" smtClean="0"/>
              <a:t> 9 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subjects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taught</a:t>
            </a:r>
            <a:r>
              <a:rPr lang="de-DE" dirty="0" smtClean="0"/>
              <a:t> in German</a:t>
            </a:r>
          </a:p>
        </p:txBody>
      </p:sp>
      <p:pic>
        <p:nvPicPr>
          <p:cNvPr id="3" name="Picture 1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3573" y="274638"/>
            <a:ext cx="1051334" cy="2394554"/>
          </a:xfrm>
          <a:prstGeom prst="rect">
            <a:avLst/>
          </a:prstGeom>
        </p:spPr>
      </p:pic>
      <p:sp>
        <p:nvSpPr>
          <p:cNvPr id="4" name="Titel 3"/>
          <p:cNvSpPr txBox="1">
            <a:spLocks/>
          </p:cNvSpPr>
          <p:nvPr/>
        </p:nvSpPr>
        <p:spPr>
          <a:xfrm>
            <a:off x="1204906" y="517901"/>
            <a:ext cx="666498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Preparatory courses  </a:t>
            </a:r>
            <a:br>
              <a:rPr kumimoji="0" lang="de-D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63566" y="615434"/>
            <a:ext cx="48368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Preparatory Courses</a:t>
            </a:r>
            <a:endParaRPr lang="fr-FR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191984" y="1698170"/>
            <a:ext cx="73478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800" b="1" dirty="0" smtClean="0"/>
              <a:t>Our </a:t>
            </a:r>
            <a:r>
              <a:rPr lang="fr-LU" sz="2800" b="1" dirty="0" err="1" smtClean="0"/>
              <a:t>aims</a:t>
            </a:r>
            <a:r>
              <a:rPr lang="fr-LU" sz="2800" b="1" dirty="0" smtClean="0"/>
              <a:t> and values:</a:t>
            </a:r>
          </a:p>
          <a:p>
            <a:endParaRPr lang="fr-L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2800" dirty="0" err="1" smtClean="0"/>
              <a:t>Conceive</a:t>
            </a:r>
            <a:r>
              <a:rPr lang="fr-LU" sz="2800" dirty="0" smtClean="0"/>
              <a:t> </a:t>
            </a:r>
            <a:r>
              <a:rPr lang="fr-LU" sz="2800" dirty="0" err="1" smtClean="0"/>
              <a:t>our</a:t>
            </a:r>
            <a:r>
              <a:rPr lang="fr-LU" sz="2800" dirty="0" smtClean="0"/>
              <a:t> </a:t>
            </a:r>
            <a:r>
              <a:rPr lang="fr-LU" sz="2800" dirty="0" err="1" smtClean="0"/>
              <a:t>school</a:t>
            </a:r>
            <a:r>
              <a:rPr lang="fr-LU" sz="2800" dirty="0" smtClean="0"/>
              <a:t> as a place to </a:t>
            </a:r>
            <a:r>
              <a:rPr lang="fr-LU" sz="2800" dirty="0" err="1" smtClean="0"/>
              <a:t>learn</a:t>
            </a:r>
            <a:r>
              <a:rPr lang="fr-LU" sz="2800" dirty="0" smtClean="0"/>
              <a:t> </a:t>
            </a:r>
            <a:r>
              <a:rPr lang="fr-LU" sz="2800" b="1" dirty="0" smtClean="0"/>
              <a:t>AND</a:t>
            </a:r>
            <a:r>
              <a:rPr lang="fr-LU" sz="2800" dirty="0" smtClean="0"/>
              <a:t> to live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2800" dirty="0" smtClean="0"/>
              <a:t>Encourage the </a:t>
            </a:r>
            <a:r>
              <a:rPr lang="fr-LU" sz="2800" dirty="0" err="1" smtClean="0"/>
              <a:t>personal</a:t>
            </a:r>
            <a:r>
              <a:rPr lang="fr-LU" sz="2800" dirty="0" smtClean="0"/>
              <a:t> </a:t>
            </a:r>
            <a:r>
              <a:rPr lang="fr-LU" sz="2800" dirty="0" err="1" smtClean="0"/>
              <a:t>development</a:t>
            </a:r>
            <a:r>
              <a:rPr lang="fr-LU" sz="2800" dirty="0" smtClean="0"/>
              <a:t> of </a:t>
            </a:r>
            <a:r>
              <a:rPr lang="fr-LU" sz="2800" dirty="0" err="1" smtClean="0"/>
              <a:t>our</a:t>
            </a:r>
            <a:r>
              <a:rPr lang="fr-LU" sz="2800" dirty="0" smtClean="0"/>
              <a:t> </a:t>
            </a:r>
            <a:r>
              <a:rPr lang="fr-LU" sz="2800" dirty="0" err="1" smtClean="0"/>
              <a:t>pupils</a:t>
            </a:r>
            <a:endParaRPr lang="fr-L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2800" dirty="0" err="1" smtClean="0"/>
              <a:t>Improve</a:t>
            </a:r>
            <a:r>
              <a:rPr lang="fr-LU" sz="2800" dirty="0" smtClean="0"/>
              <a:t> the </a:t>
            </a:r>
            <a:r>
              <a:rPr lang="fr-LU" sz="2800" dirty="0" err="1" smtClean="0"/>
              <a:t>individual</a:t>
            </a:r>
            <a:r>
              <a:rPr lang="fr-LU" sz="2800" dirty="0" smtClean="0"/>
              <a:t> support for </a:t>
            </a:r>
            <a:r>
              <a:rPr lang="fr-LU" sz="2800" dirty="0" err="1" smtClean="0"/>
              <a:t>every</a:t>
            </a:r>
            <a:r>
              <a:rPr lang="fr-LU" sz="2800" dirty="0" smtClean="0"/>
              <a:t> </a:t>
            </a:r>
            <a:r>
              <a:rPr lang="fr-LU" sz="2800" dirty="0" err="1" smtClean="0"/>
              <a:t>pupil</a:t>
            </a:r>
            <a:endParaRPr lang="fr-LU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2800" dirty="0" err="1" smtClean="0"/>
              <a:t>Further</a:t>
            </a:r>
            <a:r>
              <a:rPr lang="fr-LU" sz="2800" dirty="0" smtClean="0"/>
              <a:t> the </a:t>
            </a:r>
            <a:r>
              <a:rPr lang="fr-LU" sz="2800" dirty="0" err="1" smtClean="0"/>
              <a:t>access</a:t>
            </a:r>
            <a:r>
              <a:rPr lang="fr-LU" sz="2800" dirty="0" smtClean="0"/>
              <a:t> to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LU" sz="2800" dirty="0" err="1" smtClean="0"/>
              <a:t>Facilitate</a:t>
            </a:r>
            <a:r>
              <a:rPr lang="fr-LU" sz="2800" dirty="0" smtClean="0"/>
              <a:t> the transition </a:t>
            </a:r>
            <a:r>
              <a:rPr lang="fr-LU" sz="2800" dirty="0" err="1" smtClean="0"/>
              <a:t>from</a:t>
            </a:r>
            <a:r>
              <a:rPr lang="fr-LU" sz="2800" dirty="0" smtClean="0"/>
              <a:t> </a:t>
            </a:r>
            <a:r>
              <a:rPr lang="fr-LU" sz="2800" dirty="0" err="1" smtClean="0"/>
              <a:t>school</a:t>
            </a:r>
            <a:r>
              <a:rPr lang="fr-LU" sz="2800" dirty="0" smtClean="0"/>
              <a:t> to </a:t>
            </a:r>
            <a:r>
              <a:rPr lang="fr-LU" sz="2800" dirty="0" err="1" smtClean="0"/>
              <a:t>working</a:t>
            </a:r>
            <a:r>
              <a:rPr lang="fr-LU" sz="2800" dirty="0" smtClean="0"/>
              <a:t> life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413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0015" y="702474"/>
            <a:ext cx="476149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000000"/>
                </a:solidFill>
              </a:rPr>
              <a:t>Preparatory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sz="4400" dirty="0" smtClean="0">
                <a:solidFill>
                  <a:srgbClr val="000000"/>
                </a:solidFill>
              </a:rPr>
              <a:t>Courses</a:t>
            </a:r>
            <a:endParaRPr lang="fr-FR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382568" y="1583871"/>
            <a:ext cx="71817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800" b="1" dirty="0" err="1" smtClean="0"/>
              <a:t>Pedagogical</a:t>
            </a:r>
            <a:r>
              <a:rPr lang="fr-LU" sz="2800" b="1" dirty="0" smtClean="0"/>
              <a:t> concept I:</a:t>
            </a:r>
          </a:p>
          <a:p>
            <a:endParaRPr lang="fr-LU" sz="28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smtClean="0"/>
              <a:t>One </a:t>
            </a:r>
            <a:r>
              <a:rPr lang="fr-LU" sz="2800" dirty="0" err="1" smtClean="0"/>
              <a:t>teaching</a:t>
            </a:r>
            <a:r>
              <a:rPr lang="fr-LU" sz="2800" dirty="0" smtClean="0"/>
              <a:t> team &amp; one class for 2-3 </a:t>
            </a:r>
            <a:r>
              <a:rPr lang="fr-LU" sz="2800" dirty="0" err="1" smtClean="0"/>
              <a:t>years</a:t>
            </a:r>
            <a:endParaRPr lang="fr-L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err="1" smtClean="0"/>
              <a:t>Teamwork</a:t>
            </a:r>
            <a:r>
              <a:rPr lang="fr-LU" sz="2800" dirty="0" smtClean="0"/>
              <a:t> </a:t>
            </a:r>
            <a:r>
              <a:rPr lang="fr-LU" sz="2800" dirty="0" err="1" smtClean="0"/>
              <a:t>between</a:t>
            </a:r>
            <a:r>
              <a:rPr lang="fr-LU" sz="2800" dirty="0" smtClean="0"/>
              <a:t> </a:t>
            </a:r>
            <a:r>
              <a:rPr lang="fr-LU" sz="2800" dirty="0" err="1" smtClean="0"/>
              <a:t>parallel</a:t>
            </a:r>
            <a:r>
              <a:rPr lang="fr-LU" sz="2800" dirty="0" smtClean="0"/>
              <a:t>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err="1" smtClean="0"/>
              <a:t>Youth</a:t>
            </a:r>
            <a:r>
              <a:rPr lang="fr-LU" sz="2800" dirty="0" smtClean="0"/>
              <a:t> </a:t>
            </a:r>
            <a:r>
              <a:rPr lang="fr-LU" sz="2800" dirty="0" err="1" smtClean="0"/>
              <a:t>workers</a:t>
            </a:r>
            <a:r>
              <a:rPr lang="fr-LU" sz="2800" dirty="0" smtClean="0"/>
              <a:t> in the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smtClean="0"/>
              <a:t>Democratic round table</a:t>
            </a:r>
          </a:p>
          <a:p>
            <a:endParaRPr lang="fr-FR" sz="2800" dirty="0"/>
          </a:p>
        </p:txBody>
      </p:sp>
      <p:pic>
        <p:nvPicPr>
          <p:cNvPr id="5" name="Image 3" descr="phoca_thumb_l_P10008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42850" y="4169917"/>
            <a:ext cx="2857917" cy="19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071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5272" y="1657350"/>
            <a:ext cx="689882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800" b="1" dirty="0" err="1"/>
              <a:t>Pedagogical</a:t>
            </a:r>
            <a:r>
              <a:rPr lang="fr-LU" sz="2800" b="1" dirty="0"/>
              <a:t> concept </a:t>
            </a:r>
            <a:r>
              <a:rPr lang="fr-LU" sz="2800" b="1" dirty="0" smtClean="0"/>
              <a:t>II:</a:t>
            </a:r>
            <a:endParaRPr lang="fr-L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L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smtClean="0"/>
              <a:t>Maximum </a:t>
            </a:r>
            <a:r>
              <a:rPr lang="fr-LU" sz="2800" dirty="0"/>
              <a:t>of </a:t>
            </a:r>
            <a:r>
              <a:rPr lang="fr-LU" sz="2800" dirty="0" err="1"/>
              <a:t>lessons</a:t>
            </a:r>
            <a:r>
              <a:rPr lang="fr-LU" sz="2800" dirty="0"/>
              <a:t> for </a:t>
            </a:r>
            <a:r>
              <a:rPr lang="fr-LU" sz="2800" dirty="0" smtClean="0"/>
              <a:t>the </a:t>
            </a:r>
            <a:r>
              <a:rPr lang="fr-LU" sz="2800" dirty="0" err="1" smtClean="0"/>
              <a:t>form</a:t>
            </a:r>
            <a:r>
              <a:rPr lang="fr-LU" sz="2800" dirty="0" smtClean="0"/>
              <a:t> </a:t>
            </a:r>
            <a:r>
              <a:rPr lang="fr-LU" sz="2800" dirty="0" err="1" smtClean="0"/>
              <a:t>teacher</a:t>
            </a:r>
            <a:endParaRPr lang="fr-L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err="1"/>
              <a:t>Interdisciplinary</a:t>
            </a:r>
            <a:r>
              <a:rPr lang="fr-LU" sz="2800" dirty="0"/>
              <a:t> </a:t>
            </a:r>
            <a:r>
              <a:rPr lang="fr-LU" sz="2800" dirty="0" err="1" smtClean="0"/>
              <a:t>teaching</a:t>
            </a:r>
            <a:endParaRPr lang="fr-L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err="1" smtClean="0"/>
              <a:t>Tutoring</a:t>
            </a:r>
            <a:r>
              <a:rPr lang="fr-LU" sz="2800" dirty="0" smtClean="0"/>
              <a:t> and </a:t>
            </a:r>
            <a:r>
              <a:rPr lang="fr-LU" sz="2800" dirty="0" err="1" smtClean="0"/>
              <a:t>homework</a:t>
            </a:r>
            <a:r>
              <a:rPr lang="fr-LU" sz="2800" dirty="0" smtClean="0"/>
              <a:t>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smtClean="0"/>
              <a:t>Workshops (</a:t>
            </a:r>
            <a:r>
              <a:rPr lang="fr-LU" sz="2800" dirty="0" err="1" smtClean="0"/>
              <a:t>metal</a:t>
            </a:r>
            <a:r>
              <a:rPr lang="fr-LU" sz="2800" dirty="0" smtClean="0"/>
              <a:t>, </a:t>
            </a:r>
            <a:r>
              <a:rPr lang="fr-LU" sz="2800" dirty="0" err="1" smtClean="0"/>
              <a:t>wood</a:t>
            </a:r>
            <a:r>
              <a:rPr lang="fr-LU" sz="2800" dirty="0" smtClean="0"/>
              <a:t>, cooking, </a:t>
            </a:r>
            <a:r>
              <a:rPr lang="fr-LU" sz="2800" dirty="0" err="1" smtClean="0"/>
              <a:t>ceramics</a:t>
            </a:r>
            <a:r>
              <a:rPr lang="fr-LU" sz="28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LU" dirty="0"/>
          </a:p>
        </p:txBody>
      </p:sp>
      <p:sp>
        <p:nvSpPr>
          <p:cNvPr id="4" name="Rectangle 3"/>
          <p:cNvSpPr/>
          <p:nvPr/>
        </p:nvSpPr>
        <p:spPr>
          <a:xfrm>
            <a:off x="2466275" y="795048"/>
            <a:ext cx="48368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Preparatory Courses</a:t>
            </a:r>
            <a:endParaRPr lang="fr-FR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1367" y="4537264"/>
            <a:ext cx="2842626" cy="189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474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76433" y="1629816"/>
            <a:ext cx="62048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LU" sz="2800" b="1" dirty="0" err="1"/>
              <a:t>Pedagogical</a:t>
            </a:r>
            <a:r>
              <a:rPr lang="fr-LU" sz="2800" b="1" dirty="0"/>
              <a:t> concept </a:t>
            </a:r>
            <a:r>
              <a:rPr lang="fr-LU" sz="2800" b="1" dirty="0" smtClean="0"/>
              <a:t>III</a:t>
            </a:r>
            <a:r>
              <a:rPr lang="fr-LU" sz="2800" b="1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L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smtClean="0"/>
              <a:t>Field trips &amp; </a:t>
            </a:r>
            <a:r>
              <a:rPr lang="fr-LU" sz="2800" dirty="0" err="1" smtClean="0"/>
              <a:t>occasional</a:t>
            </a:r>
            <a:r>
              <a:rPr lang="fr-LU" sz="2800" dirty="0" smtClean="0"/>
              <a:t> </a:t>
            </a:r>
            <a:r>
              <a:rPr lang="fr-LU" sz="2800" dirty="0" err="1" smtClean="0"/>
              <a:t>visits</a:t>
            </a:r>
            <a:endParaRPr lang="fr-L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smtClean="0"/>
              <a:t>« </a:t>
            </a:r>
            <a:r>
              <a:rPr lang="fr-LU" sz="2800" dirty="0" err="1" smtClean="0"/>
              <a:t>Cooltour</a:t>
            </a:r>
            <a:r>
              <a:rPr lang="fr-LU" sz="2800" dirty="0" smtClean="0"/>
              <a:t> » </a:t>
            </a:r>
            <a:r>
              <a:rPr lang="fr-LU" sz="2800" dirty="0"/>
              <a:t>– cultural </a:t>
            </a:r>
            <a:r>
              <a:rPr lang="fr-LU" sz="2800" dirty="0" err="1"/>
              <a:t>activities</a:t>
            </a:r>
            <a:endParaRPr lang="fr-L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err="1"/>
              <a:t>School</a:t>
            </a:r>
            <a:r>
              <a:rPr lang="fr-LU" sz="2800" dirty="0"/>
              <a:t> </a:t>
            </a:r>
            <a:r>
              <a:rPr lang="fr-LU" sz="2800" dirty="0" err="1"/>
              <a:t>garden</a:t>
            </a:r>
            <a:endParaRPr lang="fr-L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LU" sz="2800" dirty="0" err="1"/>
              <a:t>Extracurricular</a:t>
            </a:r>
            <a:r>
              <a:rPr lang="fr-LU" sz="2800" dirty="0"/>
              <a:t> </a:t>
            </a:r>
            <a:r>
              <a:rPr lang="fr-LU" sz="2800" dirty="0" err="1" smtClean="0"/>
              <a:t>activities</a:t>
            </a:r>
            <a:r>
              <a:rPr lang="fr-LU" sz="2800" dirty="0" smtClean="0"/>
              <a:t> (music, </a:t>
            </a:r>
            <a:r>
              <a:rPr lang="fr-LU" sz="2800" dirty="0" err="1" smtClean="0"/>
              <a:t>theatre</a:t>
            </a:r>
            <a:r>
              <a:rPr lang="fr-LU" sz="2800" dirty="0" smtClean="0"/>
              <a:t>, sports, </a:t>
            </a:r>
            <a:r>
              <a:rPr lang="fr-LU" sz="2800" dirty="0" err="1" smtClean="0"/>
              <a:t>writing</a:t>
            </a:r>
            <a:r>
              <a:rPr lang="fr-LU" sz="2800" dirty="0" smtClean="0"/>
              <a:t>, radio, cooking, </a:t>
            </a:r>
            <a:r>
              <a:rPr lang="fr-LU" sz="2800" dirty="0" err="1" smtClean="0"/>
              <a:t>tailoring</a:t>
            </a:r>
            <a:r>
              <a:rPr lang="fr-LU" sz="2800" dirty="0" smtClean="0"/>
              <a:t>, dance, graffiti…)</a:t>
            </a:r>
            <a:endParaRPr lang="fr-LU" sz="2800" dirty="0"/>
          </a:p>
        </p:txBody>
      </p:sp>
      <p:sp>
        <p:nvSpPr>
          <p:cNvPr id="3" name="Rectangle 2"/>
          <p:cNvSpPr/>
          <p:nvPr/>
        </p:nvSpPr>
        <p:spPr>
          <a:xfrm>
            <a:off x="2666300" y="844034"/>
            <a:ext cx="483683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000000"/>
                </a:solidFill>
              </a:rPr>
              <a:t>Preparatory Courses</a:t>
            </a:r>
            <a:endParaRPr lang="fr-FR" sz="4400" dirty="0"/>
          </a:p>
        </p:txBody>
      </p:sp>
      <p:pic>
        <p:nvPicPr>
          <p:cNvPr id="4" name="Picture 3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pic>
        <p:nvPicPr>
          <p:cNvPr id="5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5728" y="5087603"/>
            <a:ext cx="2441201" cy="1582712"/>
          </a:xfrm>
          <a:prstGeom prst="rect">
            <a:avLst/>
          </a:prstGeom>
        </p:spPr>
      </p:pic>
      <p:pic>
        <p:nvPicPr>
          <p:cNvPr id="6" name="Image 5" descr="phoca_thumb_l_8MO2-0022-Gaart 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1665" y="1471915"/>
            <a:ext cx="2441201" cy="160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162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3" name="Picture 2" descr="Screen Shot 2014-11-14 at 13.26.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752887" y="1617771"/>
            <a:ext cx="2857500" cy="3378200"/>
          </a:xfrm>
          <a:prstGeom prst="rect">
            <a:avLst/>
          </a:prstGeom>
        </p:spPr>
      </p:pic>
      <p:pic>
        <p:nvPicPr>
          <p:cNvPr id="5" name="Picture 4" descr="logo LTB 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78635" y="1829543"/>
            <a:ext cx="4198585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Adress</a:t>
            </a:r>
            <a:r>
              <a:rPr lang="en-US" sz="2400" b="1" dirty="0" smtClean="0"/>
              <a:t> :</a:t>
            </a:r>
          </a:p>
          <a:p>
            <a:endParaRPr lang="en-US" sz="2400" dirty="0" smtClean="0"/>
          </a:p>
          <a:p>
            <a:r>
              <a:rPr lang="en-US" sz="2400" dirty="0" smtClean="0"/>
              <a:t>LTB</a:t>
            </a:r>
            <a:endParaRPr lang="en-US" sz="2400" dirty="0"/>
          </a:p>
          <a:p>
            <a:r>
              <a:rPr lang="en-US" sz="2400" dirty="0" smtClean="0"/>
              <a:t>119, rue du </a:t>
            </a:r>
            <a:r>
              <a:rPr lang="en-US" sz="2400" dirty="0" err="1" smtClean="0"/>
              <a:t>cimetière</a:t>
            </a:r>
            <a:endParaRPr lang="en-US" sz="2400" dirty="0" smtClean="0"/>
          </a:p>
          <a:p>
            <a:r>
              <a:rPr lang="en-US" sz="2400" dirty="0" smtClean="0"/>
              <a:t>L-1338 Luxembourg</a:t>
            </a:r>
          </a:p>
          <a:p>
            <a:endParaRPr lang="en-US" sz="2400" dirty="0" smtClean="0"/>
          </a:p>
          <a:p>
            <a:r>
              <a:rPr lang="en-US" sz="2400" dirty="0" smtClean="0"/>
              <a:t>In the south of Luxembourg City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3661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51" y="274638"/>
            <a:ext cx="693753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948" y="1677167"/>
            <a:ext cx="3786052" cy="4525963"/>
          </a:xfrm>
        </p:spPr>
        <p:txBody>
          <a:bodyPr/>
          <a:lstStyle/>
          <a:p>
            <a:r>
              <a:rPr lang="en-US" sz="2800" dirty="0" smtClean="0"/>
              <a:t>Since 1983</a:t>
            </a:r>
          </a:p>
          <a:p>
            <a:r>
              <a:rPr lang="en-US" sz="2800" dirty="0" smtClean="0"/>
              <a:t>Technical secondary school</a:t>
            </a:r>
          </a:p>
          <a:p>
            <a:r>
              <a:rPr lang="en-US" sz="2800" dirty="0"/>
              <a:t>230 teachers</a:t>
            </a:r>
          </a:p>
          <a:p>
            <a:r>
              <a:rPr lang="en-US" sz="2800" dirty="0" smtClean="0"/>
              <a:t>50 employees </a:t>
            </a:r>
            <a:r>
              <a:rPr lang="en-US" sz="2000" dirty="0" smtClean="0"/>
              <a:t>(administration &amp; 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technical service)</a:t>
            </a:r>
          </a:p>
          <a:p>
            <a:r>
              <a:rPr lang="en-US" sz="2800" dirty="0" smtClean="0"/>
              <a:t>2048 pupils 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&gt; 7 nationalities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919051" y="2061997"/>
            <a:ext cx="4226342" cy="316975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01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414709"/>
            <a:ext cx="1197766" cy="272807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Nationalities</a:t>
            </a:r>
            <a:endParaRPr lang="en-US" dirty="0"/>
          </a:p>
        </p:txBody>
      </p:sp>
      <p:pic>
        <p:nvPicPr>
          <p:cNvPr id="5" name="Picture 4" descr="Screen Shot 2014-11-14 at 13.14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63820" y="1564951"/>
            <a:ext cx="4376094" cy="5105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39914" y="2173286"/>
            <a:ext cx="29919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Currently we have </a:t>
            </a:r>
          </a:p>
          <a:p>
            <a:r>
              <a:rPr lang="en-US" sz="2400" b="1" dirty="0" smtClean="0"/>
              <a:t>2050 pupils </a:t>
            </a:r>
            <a:r>
              <a:rPr lang="en-US" sz="2400" dirty="0" smtClean="0"/>
              <a:t>registered</a:t>
            </a:r>
          </a:p>
          <a:p>
            <a:r>
              <a:rPr lang="en-US" sz="2400" dirty="0" smtClean="0"/>
              <a:t>coming from </a:t>
            </a:r>
          </a:p>
          <a:p>
            <a:r>
              <a:rPr lang="en-US" sz="2400" b="1" dirty="0" smtClean="0"/>
              <a:t>49 different countries</a:t>
            </a:r>
          </a:p>
          <a:p>
            <a:r>
              <a:rPr lang="en-US" sz="2400" dirty="0" smtClean="0"/>
              <a:t>(50% natives)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58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414710"/>
            <a:ext cx="1214662" cy="2766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Nationalities </a:t>
            </a:r>
            <a:br>
              <a:rPr lang="en-US" dirty="0" smtClean="0"/>
            </a:br>
            <a:r>
              <a:rPr lang="en-US" dirty="0" smtClean="0"/>
              <a:t>preparatory courses</a:t>
            </a:r>
            <a:endParaRPr lang="en-US" dirty="0"/>
          </a:p>
        </p:txBody>
      </p:sp>
      <p:pic>
        <p:nvPicPr>
          <p:cNvPr id="3" name="Picture 2" descr="Screen Shot 2014-11-14 at 13.15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94639" y="1707078"/>
            <a:ext cx="3749669" cy="48915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68552" y="2396436"/>
            <a:ext cx="341887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Currently we have </a:t>
            </a:r>
          </a:p>
          <a:p>
            <a:r>
              <a:rPr lang="en-US" sz="2400" b="1" dirty="0" smtClean="0"/>
              <a:t>150 pupils </a:t>
            </a:r>
          </a:p>
          <a:p>
            <a:r>
              <a:rPr lang="en-US" sz="2400" dirty="0" smtClean="0"/>
              <a:t>in the preparatory stream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oming from </a:t>
            </a:r>
          </a:p>
          <a:p>
            <a:r>
              <a:rPr lang="en-US" sz="2400" b="1" dirty="0" smtClean="0"/>
              <a:t>18 different countries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446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47198"/>
            <a:ext cx="1261084" cy="19011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6145" y="2347198"/>
            <a:ext cx="1246481" cy="18739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9445" y="2347198"/>
            <a:ext cx="1261943" cy="1897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8284" y="2347198"/>
            <a:ext cx="1253870" cy="1890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51387" y="4552447"/>
            <a:ext cx="22062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Jean-Marie</a:t>
            </a:r>
          </a:p>
          <a:p>
            <a:pPr algn="ctr"/>
            <a:r>
              <a:rPr lang="en-US" dirty="0" smtClean="0"/>
              <a:t>WIRTGEN</a:t>
            </a:r>
          </a:p>
          <a:p>
            <a:pPr algn="ctr"/>
            <a:r>
              <a:rPr lang="en-US" b="1" dirty="0" smtClean="0"/>
              <a:t>Headmaster</a:t>
            </a:r>
          </a:p>
          <a:p>
            <a:pPr algn="ctr"/>
            <a:r>
              <a:rPr lang="en-US" b="1" i="1" dirty="0" smtClean="0"/>
              <a:t>Overall coordination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6783558" y="4523878"/>
            <a:ext cx="2279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Tessy</a:t>
            </a:r>
            <a:endParaRPr lang="en-US" dirty="0" smtClean="0"/>
          </a:p>
          <a:p>
            <a:pPr algn="ctr"/>
            <a:r>
              <a:rPr lang="en-US" dirty="0" smtClean="0"/>
              <a:t>PETRO</a:t>
            </a:r>
          </a:p>
          <a:p>
            <a:pPr algn="ctr"/>
            <a:r>
              <a:rPr lang="en-US" b="1" dirty="0" smtClean="0"/>
              <a:t>Assistant Headmaster</a:t>
            </a:r>
          </a:p>
          <a:p>
            <a:pPr algn="ctr"/>
            <a:r>
              <a:rPr lang="en-US" b="1" i="1" dirty="0" smtClean="0"/>
              <a:t>Lower education</a:t>
            </a:r>
            <a:endParaRPr lang="en-US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40075" y="4550914"/>
            <a:ext cx="2290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Eugène</a:t>
            </a:r>
            <a:endParaRPr lang="en-US" dirty="0" smtClean="0"/>
          </a:p>
          <a:p>
            <a:pPr algn="ctr"/>
            <a:r>
              <a:rPr lang="en-US" dirty="0" smtClean="0"/>
              <a:t>THILL</a:t>
            </a:r>
          </a:p>
          <a:p>
            <a:pPr algn="ctr"/>
            <a:r>
              <a:rPr lang="en-US" b="1" dirty="0" smtClean="0"/>
              <a:t>Assistant Headmaster</a:t>
            </a:r>
          </a:p>
          <a:p>
            <a:pPr algn="ctr"/>
            <a:r>
              <a:rPr lang="en-US" b="1" i="1" dirty="0"/>
              <a:t>P</a:t>
            </a:r>
            <a:r>
              <a:rPr lang="en-US" b="1" i="1" dirty="0" smtClean="0"/>
              <a:t>reparatory </a:t>
            </a:r>
            <a:r>
              <a:rPr lang="en-US" b="1" i="1" dirty="0"/>
              <a:t>stream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74850" y="4550914"/>
            <a:ext cx="2279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Carole</a:t>
            </a:r>
          </a:p>
          <a:p>
            <a:pPr algn="ctr"/>
            <a:r>
              <a:rPr lang="en-US" dirty="0" smtClean="0"/>
              <a:t>THEISEN</a:t>
            </a:r>
          </a:p>
          <a:p>
            <a:pPr algn="ctr"/>
            <a:r>
              <a:rPr lang="en-US" b="1" dirty="0" smtClean="0"/>
              <a:t>Assistant Headmaster</a:t>
            </a:r>
          </a:p>
          <a:p>
            <a:pPr algn="ctr"/>
            <a:r>
              <a:rPr lang="en-US" b="1" i="1" dirty="0" smtClean="0"/>
              <a:t>Vocational training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454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Guiding principles (I/II)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563" y="3592786"/>
            <a:ext cx="3528191" cy="2340367"/>
          </a:xfrm>
          <a:prstGeom prst="rect">
            <a:avLst/>
          </a:prstGeom>
        </p:spPr>
      </p:pic>
      <p:pic>
        <p:nvPicPr>
          <p:cNvPr id="6" name="Picture 5" descr="logo LTB col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2201969" y="1918105"/>
            <a:ext cx="48925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rgbClr val="008000"/>
                </a:solidFill>
              </a:rPr>
              <a:t>L</a:t>
            </a:r>
            <a:r>
              <a:rPr lang="en-US" sz="6600" dirty="0" smtClean="0"/>
              <a:t>EARN </a:t>
            </a:r>
            <a:r>
              <a:rPr lang="en-US" sz="6600" b="1" dirty="0" smtClean="0"/>
              <a:t>T</a:t>
            </a:r>
            <a:r>
              <a:rPr lang="en-US" sz="6600" dirty="0" smtClean="0"/>
              <a:t>O </a:t>
            </a:r>
            <a:r>
              <a:rPr lang="en-US" sz="6600" b="1" dirty="0" smtClean="0">
                <a:solidFill>
                  <a:srgbClr val="008000"/>
                </a:solidFill>
              </a:rPr>
              <a:t>B</a:t>
            </a:r>
            <a:r>
              <a:rPr lang="en-US" sz="6600" dirty="0" smtClean="0"/>
              <a:t>E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1062867" y="3956377"/>
            <a:ext cx="33175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  <a:cs typeface="Comic Sans MS"/>
              </a:rPr>
              <a:t>The pupils are </a:t>
            </a:r>
          </a:p>
          <a:p>
            <a:pPr algn="ctr"/>
            <a:r>
              <a:rPr lang="en-US" sz="3200" b="1" dirty="0" smtClean="0">
                <a:latin typeface="+mj-lt"/>
                <a:cs typeface="Comic Sans MS"/>
              </a:rPr>
              <a:t>at </a:t>
            </a:r>
            <a:r>
              <a:rPr lang="en-US" sz="3200" b="1" dirty="0">
                <a:latin typeface="+mj-lt"/>
                <a:cs typeface="Comic Sans MS"/>
              </a:rPr>
              <a:t>the </a:t>
            </a:r>
            <a:r>
              <a:rPr lang="en-US" sz="3200" b="1" dirty="0" err="1" smtClean="0">
                <a:latin typeface="+mj-lt"/>
                <a:cs typeface="Comic Sans MS"/>
              </a:rPr>
              <a:t>centre</a:t>
            </a:r>
            <a:r>
              <a:rPr lang="en-US" sz="3200" b="1" dirty="0" smtClean="0">
                <a:latin typeface="+mj-lt"/>
                <a:cs typeface="Comic Sans MS"/>
              </a:rPr>
              <a:t> </a:t>
            </a:r>
            <a:r>
              <a:rPr lang="en-US" sz="3200" b="1" dirty="0">
                <a:latin typeface="+mj-lt"/>
                <a:cs typeface="Comic Sans MS"/>
              </a:rPr>
              <a:t>of all </a:t>
            </a:r>
            <a:endParaRPr lang="en-US" sz="3200" b="1" dirty="0" smtClean="0">
              <a:latin typeface="+mj-lt"/>
              <a:cs typeface="Comic Sans MS"/>
            </a:endParaRPr>
          </a:p>
          <a:p>
            <a:pPr algn="ctr"/>
            <a:r>
              <a:rPr lang="en-US" sz="3200" b="1" dirty="0" smtClean="0">
                <a:latin typeface="+mj-lt"/>
                <a:cs typeface="Comic Sans MS"/>
              </a:rPr>
              <a:t>our </a:t>
            </a:r>
            <a:r>
              <a:rPr lang="en-US" sz="3200" b="1" dirty="0">
                <a:latin typeface="+mj-lt"/>
                <a:cs typeface="Comic Sans MS"/>
              </a:rPr>
              <a:t>concerns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31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Guiding principles (II/II)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5214" y="1600200"/>
            <a:ext cx="780158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8000"/>
                </a:solidFill>
              </a:rPr>
              <a:t>L</a:t>
            </a:r>
            <a:r>
              <a:rPr lang="en-US" sz="4000" b="1" dirty="0" smtClean="0"/>
              <a:t>T</a:t>
            </a:r>
            <a:r>
              <a:rPr lang="en-US" sz="4000" b="1" dirty="0" smtClean="0">
                <a:solidFill>
                  <a:srgbClr val="008000"/>
                </a:solidFill>
              </a:rPr>
              <a:t>B</a:t>
            </a:r>
            <a:r>
              <a:rPr lang="en-US" sz="4000" b="1" dirty="0" smtClean="0"/>
              <a:t> :</a:t>
            </a:r>
          </a:p>
          <a:p>
            <a:r>
              <a:rPr lang="en-US" dirty="0" smtClean="0"/>
              <a:t>One community</a:t>
            </a:r>
          </a:p>
          <a:p>
            <a:r>
              <a:rPr lang="en-US" dirty="0" smtClean="0"/>
              <a:t>An institution of challenge and individual encouragement</a:t>
            </a:r>
          </a:p>
          <a:p>
            <a:r>
              <a:rPr lang="en-US" dirty="0" smtClean="0"/>
              <a:t>A learning and teaching institution</a:t>
            </a:r>
          </a:p>
          <a:p>
            <a:r>
              <a:rPr lang="en-US" dirty="0" smtClean="0"/>
              <a:t>An institution of cooperation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6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LTB colo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099" y="274638"/>
            <a:ext cx="1051334" cy="23945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12" y="998000"/>
            <a:ext cx="3587627" cy="328177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Technical secondary school</a:t>
            </a:r>
            <a:br>
              <a:rPr lang="en-US" b="1" dirty="0" smtClean="0"/>
            </a:br>
            <a:r>
              <a:rPr lang="en-US" b="1" dirty="0" smtClean="0"/>
              <a:t> in Luxembourg</a:t>
            </a:r>
            <a:br>
              <a:rPr lang="en-US" b="1" dirty="0" smtClean="0"/>
            </a:br>
            <a:r>
              <a:rPr lang="en-US" sz="4000" dirty="0" smtClean="0"/>
              <a:t>General structure</a:t>
            </a:r>
            <a:endParaRPr lang="en-US" sz="4000" dirty="0"/>
          </a:p>
        </p:txBody>
      </p:sp>
      <p:pic>
        <p:nvPicPr>
          <p:cNvPr id="3" name="Picture 2" descr="ES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910263" y="0"/>
            <a:ext cx="5233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55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Macintosh PowerPoint</Application>
  <PresentationFormat>Bildschirmpräsentation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Office Theme</vt:lpstr>
      <vt:lpstr>Lycée Technique de Bonnevoie Luxembourg </vt:lpstr>
      <vt:lpstr>Location</vt:lpstr>
      <vt:lpstr>Data</vt:lpstr>
      <vt:lpstr>Nationalities</vt:lpstr>
      <vt:lpstr>Nationalities  preparatory courses</vt:lpstr>
      <vt:lpstr>Management</vt:lpstr>
      <vt:lpstr>Guiding principles (I/II)</vt:lpstr>
      <vt:lpstr>Guiding principles (II/II)</vt:lpstr>
      <vt:lpstr>Technical secondary school  in Luxembourg General structure</vt:lpstr>
      <vt:lpstr>Educational provision (I/III)</vt:lpstr>
      <vt:lpstr>Educational provision (II/III)</vt:lpstr>
      <vt:lpstr>Folie 12</vt:lpstr>
      <vt:lpstr>Folie 13</vt:lpstr>
      <vt:lpstr>Folie 14</vt:lpstr>
      <vt:lpstr>Folie 15</vt:lpstr>
      <vt:lpstr>Folie 16</vt:lpstr>
      <vt:lpstr>Folie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Lycée technique de Bonnevoie</dc:title>
  <dc:creator>Office 2004 Test Drive User</dc:creator>
  <cp:lastModifiedBy>Lydie</cp:lastModifiedBy>
  <cp:revision>59</cp:revision>
  <dcterms:created xsi:type="dcterms:W3CDTF">2014-11-18T12:57:45Z</dcterms:created>
  <dcterms:modified xsi:type="dcterms:W3CDTF">2014-11-18T13:15:52Z</dcterms:modified>
</cp:coreProperties>
</file>