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0"/>
  </p:notesMasterIdLst>
  <p:sldIdLst>
    <p:sldId id="256" r:id="rId2"/>
    <p:sldId id="258" r:id="rId3"/>
    <p:sldId id="267" r:id="rId4"/>
    <p:sldId id="289" r:id="rId5"/>
    <p:sldId id="257" r:id="rId6"/>
    <p:sldId id="266" r:id="rId7"/>
    <p:sldId id="290" r:id="rId8"/>
    <p:sldId id="278" r:id="rId9"/>
    <p:sldId id="260" r:id="rId10"/>
    <p:sldId id="265" r:id="rId11"/>
    <p:sldId id="268" r:id="rId12"/>
    <p:sldId id="277" r:id="rId13"/>
    <p:sldId id="261" r:id="rId14"/>
    <p:sldId id="262" r:id="rId15"/>
    <p:sldId id="263" r:id="rId16"/>
    <p:sldId id="288" r:id="rId17"/>
    <p:sldId id="287" r:id="rId18"/>
    <p:sldId id="303" r:id="rId19"/>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15"/>
        <p:guide pos="285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i-FI" altLang="en-US"/>
          </a:p>
        </p:txBody>
      </p:sp>
      <p:sp>
        <p:nvSpPr>
          <p:cNvPr id="2051"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vl1pPr>
          </a:lstStyle>
          <a:p>
            <a:fld id="{5BF7789C-0289-4DB1-953D-FA2C8B6C8B99}" type="datetime1">
              <a:rPr lang="en-US"/>
              <a:pPr/>
              <a:t>1/19/2016</a:t>
            </a:fld>
            <a:endParaRPr lang="en-US" sz="1200"/>
          </a:p>
        </p:txBody>
      </p:sp>
      <p:sp>
        <p:nvSpPr>
          <p:cNvPr id="2052" name="Slide Image Placeholder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2053" name="Notes Placeholder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a:spcBef>
                <a:spcPct val="30000"/>
              </a:spcBef>
            </a:pPr>
            <a:r>
              <a:rPr lang="en-US" sz="1200">
                <a:solidFill>
                  <a:srgbClr val="FFFFFF"/>
                </a:solidFill>
              </a:rPr>
              <a:t>Click to edit Master text styles</a:t>
            </a:r>
          </a:p>
          <a:p>
            <a:pPr>
              <a:spcBef>
                <a:spcPct val="30000"/>
              </a:spcBef>
            </a:pPr>
            <a:r>
              <a:rPr lang="en-US" sz="1200">
                <a:solidFill>
                  <a:srgbClr val="FFFFFF"/>
                </a:solidFill>
              </a:rPr>
              <a:t>Second level</a:t>
            </a:r>
          </a:p>
          <a:p>
            <a:pPr>
              <a:spcBef>
                <a:spcPct val="30000"/>
              </a:spcBef>
            </a:pPr>
            <a:r>
              <a:rPr lang="en-US" sz="1200">
                <a:solidFill>
                  <a:srgbClr val="FFFFFF"/>
                </a:solidFill>
              </a:rPr>
              <a:t>Third level</a:t>
            </a:r>
          </a:p>
          <a:p>
            <a:pPr>
              <a:spcBef>
                <a:spcPct val="30000"/>
              </a:spcBef>
            </a:pPr>
            <a:r>
              <a:rPr lang="en-US" sz="1200">
                <a:solidFill>
                  <a:srgbClr val="FFFFFF"/>
                </a:solidFill>
              </a:rPr>
              <a:t>Fourth level</a:t>
            </a:r>
          </a:p>
          <a:p>
            <a:pPr>
              <a:spcBef>
                <a:spcPct val="30000"/>
              </a:spcBef>
            </a:pPr>
            <a:r>
              <a:rPr lang="en-US" sz="1200">
                <a:solidFill>
                  <a:srgbClr val="FFFFFF"/>
                </a:solidFill>
              </a:rPr>
              <a:t>Fifth level</a:t>
            </a:r>
            <a:endParaRPr lang="fi-FI" altLang="en-US"/>
          </a:p>
        </p:txBody>
      </p:sp>
      <p:sp>
        <p:nvSpPr>
          <p:cNvPr id="2054"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i-FI" altLang="en-US"/>
          </a:p>
        </p:txBody>
      </p:sp>
      <p:sp>
        <p:nvSpPr>
          <p:cNvPr id="2055"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F666B222-A84B-447C-B2BE-125E027D8A42}" type="slidenum">
              <a:rPr lang="en-US"/>
              <a:pPr/>
              <a:t>‹#›</a:t>
            </a:fld>
            <a:endParaRPr lang="en-US" sz="1200"/>
          </a:p>
        </p:txBody>
      </p:sp>
    </p:spTree>
    <p:extLst>
      <p:ext uri="{BB962C8B-B14F-4D97-AF65-F5344CB8AC3E}">
        <p14:creationId xmlns:p14="http://schemas.microsoft.com/office/powerpoint/2010/main" val="426387296"/>
      </p:ext>
    </p:extLst>
  </p:cSld>
  <p:clrMap bg1="dk2" tx1="lt1" bg2="dk1" tx2="lt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1DED55C5-B988-4798-B2F7-6D4E5BFA6661}" type="slidenum">
              <a:rPr lang="fi-FI" altLang="en-US"/>
              <a:pPr/>
              <a:t>‹#›</a:t>
            </a:fld>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46A3E233-A5A9-400B-B7D4-C7470B678C25}" type="slidenum">
              <a:rPr lang="fi-FI" altLang="en-US"/>
              <a:pPr/>
              <a:t>‹#›</a:t>
            </a:fld>
            <a:endParaRPr lang="en-US"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46D12D71-A452-4DC0-8F03-4043FA5B7CC6}" type="slidenum">
              <a:rPr lang="fi-FI" altLang="en-US"/>
              <a:pPr/>
              <a:t>‹#›</a:t>
            </a:fld>
            <a:endParaRPr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4D9ADD9E-D7BC-4268-A97F-1F503C13F4D8}" type="slidenum">
              <a:rPr lang="fi-FI" altLang="en-US"/>
              <a:pPr/>
              <a:t>‹#›</a:t>
            </a:fld>
            <a:endParaRPr lang="en-US"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ltLang="en-US"/>
          </a:p>
        </p:txBody>
      </p:sp>
      <p:sp>
        <p:nvSpPr>
          <p:cNvPr id="5" name="Alatunnisteen paikkamerkki 4"/>
          <p:cNvSpPr>
            <a:spLocks noGrp="1"/>
          </p:cNvSpPr>
          <p:nvPr>
            <p:ph type="ftr" sz="quarter" idx="11"/>
          </p:nvPr>
        </p:nvSpPr>
        <p:spPr/>
        <p:txBody>
          <a:bodyPr/>
          <a:lstStyle>
            <a:lvl1pPr>
              <a:defRPr/>
            </a:lvl1pPr>
          </a:lstStyle>
          <a:p>
            <a:endParaRPr lang="fi-FI" altLang="en-US"/>
          </a:p>
        </p:txBody>
      </p:sp>
      <p:sp>
        <p:nvSpPr>
          <p:cNvPr id="6" name="Dian numeron paikkamerkki 5"/>
          <p:cNvSpPr>
            <a:spLocks noGrp="1"/>
          </p:cNvSpPr>
          <p:nvPr>
            <p:ph type="sldNum" sz="quarter" idx="12"/>
          </p:nvPr>
        </p:nvSpPr>
        <p:spPr/>
        <p:txBody>
          <a:bodyPr/>
          <a:lstStyle>
            <a:lvl1pPr>
              <a:defRPr/>
            </a:lvl1pPr>
          </a:lstStyle>
          <a:p>
            <a:fld id="{E32EB398-74FA-427A-AF48-350427D9EDDC}" type="slidenum">
              <a:rPr lang="fi-FI" altLang="en-US"/>
              <a:pPr/>
              <a:t>‹#›</a:t>
            </a:fld>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7F4E2C4E-A1FF-49E4-8A0D-217785903BF8}" type="slidenum">
              <a:rPr lang="fi-FI" altLang="en-US"/>
              <a:pPr/>
              <a:t>‹#›</a:t>
            </a:fld>
            <a:endParaRPr 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ltLang="en-US"/>
          </a:p>
        </p:txBody>
      </p:sp>
      <p:sp>
        <p:nvSpPr>
          <p:cNvPr id="8" name="Alatunnisteen paikkamerkki 7"/>
          <p:cNvSpPr>
            <a:spLocks noGrp="1"/>
          </p:cNvSpPr>
          <p:nvPr>
            <p:ph type="ftr" sz="quarter" idx="11"/>
          </p:nvPr>
        </p:nvSpPr>
        <p:spPr/>
        <p:txBody>
          <a:bodyPr/>
          <a:lstStyle>
            <a:lvl1pPr>
              <a:defRPr/>
            </a:lvl1pPr>
          </a:lstStyle>
          <a:p>
            <a:endParaRPr lang="fi-FI" altLang="en-US"/>
          </a:p>
        </p:txBody>
      </p:sp>
      <p:sp>
        <p:nvSpPr>
          <p:cNvPr id="9" name="Dian numeron paikkamerkki 8"/>
          <p:cNvSpPr>
            <a:spLocks noGrp="1"/>
          </p:cNvSpPr>
          <p:nvPr>
            <p:ph type="sldNum" sz="quarter" idx="12"/>
          </p:nvPr>
        </p:nvSpPr>
        <p:spPr/>
        <p:txBody>
          <a:bodyPr/>
          <a:lstStyle>
            <a:lvl1pPr>
              <a:defRPr/>
            </a:lvl1pPr>
          </a:lstStyle>
          <a:p>
            <a:fld id="{C943E497-4014-45F2-9E21-5E87BBEEC713}" type="slidenum">
              <a:rPr lang="fi-FI" altLang="en-US"/>
              <a:pPr/>
              <a:t>‹#›</a:t>
            </a:fld>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ltLang="en-US"/>
          </a:p>
        </p:txBody>
      </p:sp>
      <p:sp>
        <p:nvSpPr>
          <p:cNvPr id="4" name="Alatunnisteen paikkamerkki 3"/>
          <p:cNvSpPr>
            <a:spLocks noGrp="1"/>
          </p:cNvSpPr>
          <p:nvPr>
            <p:ph type="ftr" sz="quarter" idx="11"/>
          </p:nvPr>
        </p:nvSpPr>
        <p:spPr/>
        <p:txBody>
          <a:bodyPr/>
          <a:lstStyle>
            <a:lvl1pPr>
              <a:defRPr/>
            </a:lvl1pPr>
          </a:lstStyle>
          <a:p>
            <a:endParaRPr lang="fi-FI" altLang="en-US"/>
          </a:p>
        </p:txBody>
      </p:sp>
      <p:sp>
        <p:nvSpPr>
          <p:cNvPr id="5" name="Dian numeron paikkamerkki 4"/>
          <p:cNvSpPr>
            <a:spLocks noGrp="1"/>
          </p:cNvSpPr>
          <p:nvPr>
            <p:ph type="sldNum" sz="quarter" idx="12"/>
          </p:nvPr>
        </p:nvSpPr>
        <p:spPr/>
        <p:txBody>
          <a:bodyPr/>
          <a:lstStyle>
            <a:lvl1pPr>
              <a:defRPr/>
            </a:lvl1pPr>
          </a:lstStyle>
          <a:p>
            <a:fld id="{C573D90B-9460-4451-9100-ED6988C53D3C}" type="slidenum">
              <a:rPr lang="fi-FI" altLang="en-US"/>
              <a:pPr/>
              <a:t>‹#›</a:t>
            </a:fld>
            <a:endParaRPr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en-US"/>
          </a:p>
        </p:txBody>
      </p:sp>
      <p:sp>
        <p:nvSpPr>
          <p:cNvPr id="3" name="Alatunnisteen paikkamerkki 2"/>
          <p:cNvSpPr>
            <a:spLocks noGrp="1"/>
          </p:cNvSpPr>
          <p:nvPr>
            <p:ph type="ftr" sz="quarter" idx="11"/>
          </p:nvPr>
        </p:nvSpPr>
        <p:spPr/>
        <p:txBody>
          <a:bodyPr/>
          <a:lstStyle>
            <a:lvl1pPr>
              <a:defRPr/>
            </a:lvl1pPr>
          </a:lstStyle>
          <a:p>
            <a:endParaRPr lang="fi-FI" altLang="en-US"/>
          </a:p>
        </p:txBody>
      </p:sp>
      <p:sp>
        <p:nvSpPr>
          <p:cNvPr id="4" name="Dian numeron paikkamerkki 3"/>
          <p:cNvSpPr>
            <a:spLocks noGrp="1"/>
          </p:cNvSpPr>
          <p:nvPr>
            <p:ph type="sldNum" sz="quarter" idx="12"/>
          </p:nvPr>
        </p:nvSpPr>
        <p:spPr/>
        <p:txBody>
          <a:bodyPr/>
          <a:lstStyle>
            <a:lvl1pPr>
              <a:defRPr/>
            </a:lvl1pPr>
          </a:lstStyle>
          <a:p>
            <a:fld id="{11721FAF-8271-4629-9DC7-AD9D515CEE8C}" type="slidenum">
              <a:rPr lang="fi-FI" altLang="en-US"/>
              <a:pPr/>
              <a:t>‹#›</a:t>
            </a:fld>
            <a:endParaRPr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877E889D-959E-41FC-8181-DE3F792C74D4}" type="slidenum">
              <a:rPr lang="fi-FI" altLang="en-US"/>
              <a:pPr/>
              <a:t>‹#›</a:t>
            </a:fld>
            <a:endParaRPr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en-US"/>
          </a:p>
        </p:txBody>
      </p:sp>
      <p:sp>
        <p:nvSpPr>
          <p:cNvPr id="6" name="Alatunnisteen paikkamerkki 5"/>
          <p:cNvSpPr>
            <a:spLocks noGrp="1"/>
          </p:cNvSpPr>
          <p:nvPr>
            <p:ph type="ftr" sz="quarter" idx="11"/>
          </p:nvPr>
        </p:nvSpPr>
        <p:spPr/>
        <p:txBody>
          <a:bodyPr/>
          <a:lstStyle>
            <a:lvl1pPr>
              <a:defRPr/>
            </a:lvl1pPr>
          </a:lstStyle>
          <a:p>
            <a:endParaRPr lang="fi-FI" altLang="en-US"/>
          </a:p>
        </p:txBody>
      </p:sp>
      <p:sp>
        <p:nvSpPr>
          <p:cNvPr id="7" name="Dian numeron paikkamerkki 6"/>
          <p:cNvSpPr>
            <a:spLocks noGrp="1"/>
          </p:cNvSpPr>
          <p:nvPr>
            <p:ph type="sldNum" sz="quarter" idx="12"/>
          </p:nvPr>
        </p:nvSpPr>
        <p:spPr/>
        <p:txBody>
          <a:bodyPr/>
          <a:lstStyle>
            <a:lvl1pPr>
              <a:defRPr/>
            </a:lvl1pPr>
          </a:lstStyle>
          <a:p>
            <a:fld id="{7E4AC97E-6268-4EC5-ADFA-AC331AEF9552}" type="slidenum">
              <a:rPr lang="fi-FI" altLang="en-US"/>
              <a:pPr/>
              <a:t>‹#›</a:t>
            </a:fld>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ltLang="zh-CN" smtClean="0">
                <a:sym typeface="Arial" pitchFamily="34" charset="0"/>
              </a:rP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ltLang="zh-CN" smtClean="0">
                <a:sym typeface="Arial" pitchFamily="34" charset="0"/>
              </a:rPr>
              <a:t>Click to edit Master text styles</a:t>
            </a:r>
          </a:p>
          <a:p>
            <a:pPr lvl="1"/>
            <a:r>
              <a:rPr lang="fi-FI" altLang="zh-CN" smtClean="0">
                <a:sym typeface="Arial" pitchFamily="34" charset="0"/>
              </a:rPr>
              <a:t>Second level</a:t>
            </a:r>
          </a:p>
          <a:p>
            <a:pPr lvl="2"/>
            <a:r>
              <a:rPr lang="fi-FI" altLang="zh-CN" smtClean="0">
                <a:sym typeface="Arial" pitchFamily="34" charset="0"/>
              </a:rPr>
              <a:t>Third level</a:t>
            </a:r>
          </a:p>
          <a:p>
            <a:pPr lvl="3"/>
            <a:r>
              <a:rPr lang="fi-FI" altLang="zh-CN" smtClean="0">
                <a:sym typeface="Arial" pitchFamily="34" charset="0"/>
              </a:rPr>
              <a:t>Fourth level</a:t>
            </a:r>
          </a:p>
          <a:p>
            <a:pPr lvl="4"/>
            <a:r>
              <a:rPr lang="fi-FI" altLang="zh-CN" smtClean="0">
                <a:sym typeface="Arial" pitchFamily="34" charset="0"/>
              </a:rP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fi-FI"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fi-FI"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6B7B5E8-A4E4-4711-89F5-75A424E797F8}" type="slidenum">
              <a:rPr lang="fi-FI" altLang="en-US"/>
              <a:pPr/>
              <a:t>‹#›</a:t>
            </a:fld>
            <a:endParaRPr lang="en-US"/>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cs typeface="+mn-cs"/>
          <a:sym typeface="Arial"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cs typeface="+mn-cs"/>
          <a:sym typeface="Arial"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cs typeface="+mn-cs"/>
          <a:sym typeface="Arial" pitchFamily="34" charset="0"/>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000000"/>
            </a:gs>
            <a:gs pos="62999">
              <a:srgbClr val="000000"/>
            </a:gs>
            <a:gs pos="100000">
              <a:srgbClr val="7F7F7F"/>
            </a:gs>
          </a:gsLst>
          <a:lin ang="5400000" scaled="1"/>
        </a:gradFill>
        <a:effectLst/>
      </p:bgPr>
    </p:bg>
    <p:spTree>
      <p:nvGrpSpPr>
        <p:cNvPr id="1" name=""/>
        <p:cNvGrpSpPr/>
        <p:nvPr/>
      </p:nvGrpSpPr>
      <p:grpSpPr>
        <a:xfrm>
          <a:off x="0" y="0"/>
          <a:ext cx="0" cy="0"/>
          <a:chOff x="0" y="0"/>
          <a:chExt cx="0" cy="0"/>
        </a:xfrm>
      </p:grpSpPr>
      <p:grpSp>
        <p:nvGrpSpPr>
          <p:cNvPr id="3074" name="Group 174"/>
          <p:cNvGrpSpPr>
            <a:grpSpLocks/>
          </p:cNvGrpSpPr>
          <p:nvPr/>
        </p:nvGrpSpPr>
        <p:grpSpPr bwMode="auto">
          <a:xfrm>
            <a:off x="3414713" y="908050"/>
            <a:ext cx="5734050" cy="5734050"/>
            <a:chOff x="0" y="0"/>
            <a:chExt cx="1765300" cy="1765300"/>
          </a:xfrm>
        </p:grpSpPr>
        <p:sp>
          <p:nvSpPr>
            <p:cNvPr id="3075" name="Freeform 119"/>
            <p:cNvSpPr>
              <a:spLocks/>
            </p:cNvSpPr>
            <p:nvPr/>
          </p:nvSpPr>
          <p:spPr bwMode="auto">
            <a:xfrm>
              <a:off x="0" y="0"/>
              <a:ext cx="1765300" cy="1765300"/>
            </a:xfrm>
            <a:custGeom>
              <a:avLst/>
              <a:gdLst>
                <a:gd name="T0" fmla="*/ 0 w 1112"/>
                <a:gd name="T1" fmla="*/ 0 h 1112"/>
                <a:gd name="T2" fmla="*/ 1112 w 1112"/>
                <a:gd name="T3" fmla="*/ 1112 h 1112"/>
              </a:gdLst>
              <a:ahLst/>
              <a:cxnLst>
                <a:cxn ang="0">
                  <a:pos x="1112" y="584"/>
                </a:cxn>
                <a:cxn ang="0">
                  <a:pos x="1102" y="668"/>
                </a:cxn>
                <a:cxn ang="0">
                  <a:pos x="1078" y="748"/>
                </a:cxn>
                <a:cxn ang="0">
                  <a:pos x="1046" y="822"/>
                </a:cxn>
                <a:cxn ang="0">
                  <a:pos x="1002" y="890"/>
                </a:cxn>
                <a:cxn ang="0">
                  <a:pos x="950" y="950"/>
                </a:cxn>
                <a:cxn ang="0">
                  <a:pos x="890" y="1002"/>
                </a:cxn>
                <a:cxn ang="0">
                  <a:pos x="822" y="1046"/>
                </a:cxn>
                <a:cxn ang="0">
                  <a:pos x="748" y="1078"/>
                </a:cxn>
                <a:cxn ang="0">
                  <a:pos x="668" y="1102"/>
                </a:cxn>
                <a:cxn ang="0">
                  <a:pos x="584" y="1112"/>
                </a:cxn>
                <a:cxn ang="0">
                  <a:pos x="528" y="1112"/>
                </a:cxn>
                <a:cxn ang="0">
                  <a:pos x="444" y="1102"/>
                </a:cxn>
                <a:cxn ang="0">
                  <a:pos x="364" y="1078"/>
                </a:cxn>
                <a:cxn ang="0">
                  <a:pos x="290" y="1046"/>
                </a:cxn>
                <a:cxn ang="0">
                  <a:pos x="222" y="1002"/>
                </a:cxn>
                <a:cxn ang="0">
                  <a:pos x="162" y="950"/>
                </a:cxn>
                <a:cxn ang="0">
                  <a:pos x="110" y="890"/>
                </a:cxn>
                <a:cxn ang="0">
                  <a:pos x="66" y="822"/>
                </a:cxn>
                <a:cxn ang="0">
                  <a:pos x="34" y="748"/>
                </a:cxn>
                <a:cxn ang="0">
                  <a:pos x="10" y="668"/>
                </a:cxn>
                <a:cxn ang="0">
                  <a:pos x="0" y="584"/>
                </a:cxn>
                <a:cxn ang="0">
                  <a:pos x="0" y="528"/>
                </a:cxn>
                <a:cxn ang="0">
                  <a:pos x="10" y="444"/>
                </a:cxn>
                <a:cxn ang="0">
                  <a:pos x="34" y="364"/>
                </a:cxn>
                <a:cxn ang="0">
                  <a:pos x="66" y="290"/>
                </a:cxn>
                <a:cxn ang="0">
                  <a:pos x="110" y="222"/>
                </a:cxn>
                <a:cxn ang="0">
                  <a:pos x="162" y="162"/>
                </a:cxn>
                <a:cxn ang="0">
                  <a:pos x="222" y="110"/>
                </a:cxn>
                <a:cxn ang="0">
                  <a:pos x="290" y="66"/>
                </a:cxn>
                <a:cxn ang="0">
                  <a:pos x="364" y="34"/>
                </a:cxn>
                <a:cxn ang="0">
                  <a:pos x="444" y="10"/>
                </a:cxn>
                <a:cxn ang="0">
                  <a:pos x="528" y="0"/>
                </a:cxn>
                <a:cxn ang="0">
                  <a:pos x="584" y="0"/>
                </a:cxn>
                <a:cxn ang="0">
                  <a:pos x="668" y="10"/>
                </a:cxn>
                <a:cxn ang="0">
                  <a:pos x="748" y="34"/>
                </a:cxn>
                <a:cxn ang="0">
                  <a:pos x="822" y="66"/>
                </a:cxn>
                <a:cxn ang="0">
                  <a:pos x="890" y="110"/>
                </a:cxn>
                <a:cxn ang="0">
                  <a:pos x="950" y="162"/>
                </a:cxn>
                <a:cxn ang="0">
                  <a:pos x="1002" y="222"/>
                </a:cxn>
                <a:cxn ang="0">
                  <a:pos x="1046" y="290"/>
                </a:cxn>
                <a:cxn ang="0">
                  <a:pos x="1078" y="364"/>
                </a:cxn>
                <a:cxn ang="0">
                  <a:pos x="1102" y="444"/>
                </a:cxn>
                <a:cxn ang="0">
                  <a:pos x="1112" y="528"/>
                </a:cxn>
              </a:cxnLst>
              <a:rect l="T0" t="T1" r="T2" b="T3"/>
              <a:pathLst>
                <a:path w="1112" h="1112">
                  <a:moveTo>
                    <a:pt x="1112" y="556"/>
                  </a:moveTo>
                  <a:lnTo>
                    <a:pt x="1112" y="556"/>
                  </a:lnTo>
                  <a:lnTo>
                    <a:pt x="1112" y="584"/>
                  </a:lnTo>
                  <a:lnTo>
                    <a:pt x="1110" y="612"/>
                  </a:lnTo>
                  <a:lnTo>
                    <a:pt x="1106" y="640"/>
                  </a:lnTo>
                  <a:lnTo>
                    <a:pt x="1102" y="668"/>
                  </a:lnTo>
                  <a:lnTo>
                    <a:pt x="1096" y="696"/>
                  </a:lnTo>
                  <a:lnTo>
                    <a:pt x="1088" y="722"/>
                  </a:lnTo>
                  <a:lnTo>
                    <a:pt x="1078" y="748"/>
                  </a:lnTo>
                  <a:lnTo>
                    <a:pt x="1068" y="772"/>
                  </a:lnTo>
                  <a:lnTo>
                    <a:pt x="1058" y="798"/>
                  </a:lnTo>
                  <a:lnTo>
                    <a:pt x="1046" y="822"/>
                  </a:lnTo>
                  <a:lnTo>
                    <a:pt x="1032" y="844"/>
                  </a:lnTo>
                  <a:lnTo>
                    <a:pt x="1018" y="868"/>
                  </a:lnTo>
                  <a:lnTo>
                    <a:pt x="1002" y="890"/>
                  </a:lnTo>
                  <a:lnTo>
                    <a:pt x="986" y="910"/>
                  </a:lnTo>
                  <a:lnTo>
                    <a:pt x="968" y="930"/>
                  </a:lnTo>
                  <a:lnTo>
                    <a:pt x="950" y="950"/>
                  </a:lnTo>
                  <a:lnTo>
                    <a:pt x="930" y="968"/>
                  </a:lnTo>
                  <a:lnTo>
                    <a:pt x="910" y="986"/>
                  </a:lnTo>
                  <a:lnTo>
                    <a:pt x="890" y="1002"/>
                  </a:lnTo>
                  <a:lnTo>
                    <a:pt x="868" y="1018"/>
                  </a:lnTo>
                  <a:lnTo>
                    <a:pt x="844" y="1032"/>
                  </a:lnTo>
                  <a:lnTo>
                    <a:pt x="822" y="1046"/>
                  </a:lnTo>
                  <a:lnTo>
                    <a:pt x="798" y="1058"/>
                  </a:lnTo>
                  <a:lnTo>
                    <a:pt x="772" y="1068"/>
                  </a:lnTo>
                  <a:lnTo>
                    <a:pt x="748" y="1078"/>
                  </a:lnTo>
                  <a:lnTo>
                    <a:pt x="722" y="1088"/>
                  </a:lnTo>
                  <a:lnTo>
                    <a:pt x="696" y="1096"/>
                  </a:lnTo>
                  <a:lnTo>
                    <a:pt x="668" y="1102"/>
                  </a:lnTo>
                  <a:lnTo>
                    <a:pt x="640" y="1106"/>
                  </a:lnTo>
                  <a:lnTo>
                    <a:pt x="612" y="1110"/>
                  </a:lnTo>
                  <a:lnTo>
                    <a:pt x="584" y="1112"/>
                  </a:lnTo>
                  <a:lnTo>
                    <a:pt x="556" y="1112"/>
                  </a:lnTo>
                  <a:lnTo>
                    <a:pt x="528" y="1112"/>
                  </a:lnTo>
                  <a:lnTo>
                    <a:pt x="500" y="1110"/>
                  </a:lnTo>
                  <a:lnTo>
                    <a:pt x="472" y="1106"/>
                  </a:lnTo>
                  <a:lnTo>
                    <a:pt x="444" y="1102"/>
                  </a:lnTo>
                  <a:lnTo>
                    <a:pt x="416" y="1096"/>
                  </a:lnTo>
                  <a:lnTo>
                    <a:pt x="390" y="1088"/>
                  </a:lnTo>
                  <a:lnTo>
                    <a:pt x="364" y="1078"/>
                  </a:lnTo>
                  <a:lnTo>
                    <a:pt x="340" y="1068"/>
                  </a:lnTo>
                  <a:lnTo>
                    <a:pt x="314" y="1058"/>
                  </a:lnTo>
                  <a:lnTo>
                    <a:pt x="290" y="1046"/>
                  </a:lnTo>
                  <a:lnTo>
                    <a:pt x="268" y="1032"/>
                  </a:lnTo>
                  <a:lnTo>
                    <a:pt x="244" y="1018"/>
                  </a:lnTo>
                  <a:lnTo>
                    <a:pt x="222" y="1002"/>
                  </a:lnTo>
                  <a:lnTo>
                    <a:pt x="202" y="986"/>
                  </a:lnTo>
                  <a:lnTo>
                    <a:pt x="182" y="968"/>
                  </a:lnTo>
                  <a:lnTo>
                    <a:pt x="162" y="950"/>
                  </a:lnTo>
                  <a:lnTo>
                    <a:pt x="144" y="930"/>
                  </a:lnTo>
                  <a:lnTo>
                    <a:pt x="126" y="910"/>
                  </a:lnTo>
                  <a:lnTo>
                    <a:pt x="110" y="890"/>
                  </a:lnTo>
                  <a:lnTo>
                    <a:pt x="94" y="868"/>
                  </a:lnTo>
                  <a:lnTo>
                    <a:pt x="80" y="844"/>
                  </a:lnTo>
                  <a:lnTo>
                    <a:pt x="66" y="822"/>
                  </a:lnTo>
                  <a:lnTo>
                    <a:pt x="54" y="798"/>
                  </a:lnTo>
                  <a:lnTo>
                    <a:pt x="44" y="772"/>
                  </a:lnTo>
                  <a:lnTo>
                    <a:pt x="34" y="748"/>
                  </a:lnTo>
                  <a:lnTo>
                    <a:pt x="24" y="722"/>
                  </a:lnTo>
                  <a:lnTo>
                    <a:pt x="16" y="696"/>
                  </a:lnTo>
                  <a:lnTo>
                    <a:pt x="10" y="668"/>
                  </a:lnTo>
                  <a:lnTo>
                    <a:pt x="6" y="640"/>
                  </a:lnTo>
                  <a:lnTo>
                    <a:pt x="2" y="612"/>
                  </a:lnTo>
                  <a:lnTo>
                    <a:pt x="0" y="584"/>
                  </a:lnTo>
                  <a:lnTo>
                    <a:pt x="0" y="556"/>
                  </a:lnTo>
                  <a:lnTo>
                    <a:pt x="0" y="528"/>
                  </a:lnTo>
                  <a:lnTo>
                    <a:pt x="2" y="500"/>
                  </a:lnTo>
                  <a:lnTo>
                    <a:pt x="6" y="472"/>
                  </a:lnTo>
                  <a:lnTo>
                    <a:pt x="10" y="444"/>
                  </a:lnTo>
                  <a:lnTo>
                    <a:pt x="16" y="416"/>
                  </a:lnTo>
                  <a:lnTo>
                    <a:pt x="24" y="390"/>
                  </a:lnTo>
                  <a:lnTo>
                    <a:pt x="34" y="364"/>
                  </a:lnTo>
                  <a:lnTo>
                    <a:pt x="44" y="340"/>
                  </a:lnTo>
                  <a:lnTo>
                    <a:pt x="54" y="314"/>
                  </a:lnTo>
                  <a:lnTo>
                    <a:pt x="66" y="290"/>
                  </a:lnTo>
                  <a:lnTo>
                    <a:pt x="80" y="268"/>
                  </a:lnTo>
                  <a:lnTo>
                    <a:pt x="94" y="244"/>
                  </a:lnTo>
                  <a:lnTo>
                    <a:pt x="110" y="222"/>
                  </a:lnTo>
                  <a:lnTo>
                    <a:pt x="126" y="202"/>
                  </a:lnTo>
                  <a:lnTo>
                    <a:pt x="144" y="182"/>
                  </a:lnTo>
                  <a:lnTo>
                    <a:pt x="162" y="162"/>
                  </a:lnTo>
                  <a:lnTo>
                    <a:pt x="182" y="144"/>
                  </a:lnTo>
                  <a:lnTo>
                    <a:pt x="202" y="126"/>
                  </a:lnTo>
                  <a:lnTo>
                    <a:pt x="222" y="110"/>
                  </a:lnTo>
                  <a:lnTo>
                    <a:pt x="244" y="94"/>
                  </a:lnTo>
                  <a:lnTo>
                    <a:pt x="268" y="80"/>
                  </a:lnTo>
                  <a:lnTo>
                    <a:pt x="290" y="66"/>
                  </a:lnTo>
                  <a:lnTo>
                    <a:pt x="314" y="54"/>
                  </a:lnTo>
                  <a:lnTo>
                    <a:pt x="340" y="44"/>
                  </a:lnTo>
                  <a:lnTo>
                    <a:pt x="364" y="34"/>
                  </a:lnTo>
                  <a:lnTo>
                    <a:pt x="390" y="24"/>
                  </a:lnTo>
                  <a:lnTo>
                    <a:pt x="416" y="16"/>
                  </a:lnTo>
                  <a:lnTo>
                    <a:pt x="444" y="10"/>
                  </a:lnTo>
                  <a:lnTo>
                    <a:pt x="472" y="6"/>
                  </a:lnTo>
                  <a:lnTo>
                    <a:pt x="500" y="2"/>
                  </a:lnTo>
                  <a:lnTo>
                    <a:pt x="528" y="0"/>
                  </a:lnTo>
                  <a:lnTo>
                    <a:pt x="556" y="0"/>
                  </a:lnTo>
                  <a:lnTo>
                    <a:pt x="584" y="0"/>
                  </a:lnTo>
                  <a:lnTo>
                    <a:pt x="612" y="2"/>
                  </a:lnTo>
                  <a:lnTo>
                    <a:pt x="640" y="6"/>
                  </a:lnTo>
                  <a:lnTo>
                    <a:pt x="668" y="10"/>
                  </a:lnTo>
                  <a:lnTo>
                    <a:pt x="696" y="16"/>
                  </a:lnTo>
                  <a:lnTo>
                    <a:pt x="722" y="24"/>
                  </a:lnTo>
                  <a:lnTo>
                    <a:pt x="748" y="34"/>
                  </a:lnTo>
                  <a:lnTo>
                    <a:pt x="772" y="44"/>
                  </a:lnTo>
                  <a:lnTo>
                    <a:pt x="798" y="54"/>
                  </a:lnTo>
                  <a:lnTo>
                    <a:pt x="822" y="66"/>
                  </a:lnTo>
                  <a:lnTo>
                    <a:pt x="844" y="80"/>
                  </a:lnTo>
                  <a:lnTo>
                    <a:pt x="868" y="94"/>
                  </a:lnTo>
                  <a:lnTo>
                    <a:pt x="890" y="110"/>
                  </a:lnTo>
                  <a:lnTo>
                    <a:pt x="910" y="126"/>
                  </a:lnTo>
                  <a:lnTo>
                    <a:pt x="930" y="144"/>
                  </a:lnTo>
                  <a:lnTo>
                    <a:pt x="950" y="162"/>
                  </a:lnTo>
                  <a:lnTo>
                    <a:pt x="968" y="182"/>
                  </a:lnTo>
                  <a:lnTo>
                    <a:pt x="986" y="202"/>
                  </a:lnTo>
                  <a:lnTo>
                    <a:pt x="1002" y="222"/>
                  </a:lnTo>
                  <a:lnTo>
                    <a:pt x="1018" y="244"/>
                  </a:lnTo>
                  <a:lnTo>
                    <a:pt x="1032" y="268"/>
                  </a:lnTo>
                  <a:lnTo>
                    <a:pt x="1046" y="290"/>
                  </a:lnTo>
                  <a:lnTo>
                    <a:pt x="1058" y="314"/>
                  </a:lnTo>
                  <a:lnTo>
                    <a:pt x="1068" y="340"/>
                  </a:lnTo>
                  <a:lnTo>
                    <a:pt x="1078" y="364"/>
                  </a:lnTo>
                  <a:lnTo>
                    <a:pt x="1088" y="390"/>
                  </a:lnTo>
                  <a:lnTo>
                    <a:pt x="1096" y="416"/>
                  </a:lnTo>
                  <a:lnTo>
                    <a:pt x="1102" y="444"/>
                  </a:lnTo>
                  <a:lnTo>
                    <a:pt x="1106" y="472"/>
                  </a:lnTo>
                  <a:lnTo>
                    <a:pt x="1110" y="500"/>
                  </a:lnTo>
                  <a:lnTo>
                    <a:pt x="1112" y="528"/>
                  </a:lnTo>
                  <a:lnTo>
                    <a:pt x="1112" y="556"/>
                  </a:lnTo>
                  <a:close/>
                </a:path>
              </a:pathLst>
            </a:custGeom>
            <a:solidFill>
              <a:srgbClr val="E84600"/>
            </a:solidFill>
            <a:ln w="9525">
              <a:noFill/>
              <a:round/>
              <a:headEnd/>
              <a:tailEnd/>
            </a:ln>
          </p:spPr>
          <p:txBody>
            <a:bodyPr/>
            <a:lstStyle/>
            <a:p>
              <a:endParaRPr lang="fi-FI"/>
            </a:p>
          </p:txBody>
        </p:sp>
        <p:sp>
          <p:nvSpPr>
            <p:cNvPr id="3076" name="Freeform 120"/>
            <p:cNvSpPr>
              <a:spLocks/>
            </p:cNvSpPr>
            <p:nvPr/>
          </p:nvSpPr>
          <p:spPr bwMode="auto">
            <a:xfrm>
              <a:off x="69850" y="69850"/>
              <a:ext cx="1625600" cy="1625600"/>
            </a:xfrm>
            <a:custGeom>
              <a:avLst/>
              <a:gdLst>
                <a:gd name="T0" fmla="*/ 0 w 1024"/>
                <a:gd name="T1" fmla="*/ 0 h 1024"/>
                <a:gd name="T2" fmla="*/ 1024 w 1024"/>
                <a:gd name="T3" fmla="*/ 1024 h 1024"/>
              </a:gdLst>
              <a:ahLst/>
              <a:cxnLst>
                <a:cxn ang="0">
                  <a:pos x="1024" y="512"/>
                </a:cxn>
                <a:cxn ang="0">
                  <a:pos x="1020" y="564"/>
                </a:cxn>
                <a:cxn ang="0">
                  <a:pos x="1014" y="616"/>
                </a:cxn>
                <a:cxn ang="0">
                  <a:pos x="1000" y="664"/>
                </a:cxn>
                <a:cxn ang="0">
                  <a:pos x="984" y="712"/>
                </a:cxn>
                <a:cxn ang="0">
                  <a:pos x="962" y="756"/>
                </a:cxn>
                <a:cxn ang="0">
                  <a:pos x="906" y="838"/>
                </a:cxn>
                <a:cxn ang="0">
                  <a:pos x="838" y="906"/>
                </a:cxn>
                <a:cxn ang="0">
                  <a:pos x="756" y="962"/>
                </a:cxn>
                <a:cxn ang="0">
                  <a:pos x="712" y="984"/>
                </a:cxn>
                <a:cxn ang="0">
                  <a:pos x="664" y="1000"/>
                </a:cxn>
                <a:cxn ang="0">
                  <a:pos x="616" y="1014"/>
                </a:cxn>
                <a:cxn ang="0">
                  <a:pos x="564" y="1020"/>
                </a:cxn>
                <a:cxn ang="0">
                  <a:pos x="512" y="1024"/>
                </a:cxn>
                <a:cxn ang="0">
                  <a:pos x="486" y="1022"/>
                </a:cxn>
                <a:cxn ang="0">
                  <a:pos x="434" y="1018"/>
                </a:cxn>
                <a:cxn ang="0">
                  <a:pos x="384" y="1008"/>
                </a:cxn>
                <a:cxn ang="0">
                  <a:pos x="336" y="992"/>
                </a:cxn>
                <a:cxn ang="0">
                  <a:pos x="290" y="974"/>
                </a:cxn>
                <a:cxn ang="0">
                  <a:pos x="226" y="936"/>
                </a:cxn>
                <a:cxn ang="0">
                  <a:pos x="150" y="874"/>
                </a:cxn>
                <a:cxn ang="0">
                  <a:pos x="88" y="798"/>
                </a:cxn>
                <a:cxn ang="0">
                  <a:pos x="50" y="734"/>
                </a:cxn>
                <a:cxn ang="0">
                  <a:pos x="32" y="688"/>
                </a:cxn>
                <a:cxn ang="0">
                  <a:pos x="16" y="640"/>
                </a:cxn>
                <a:cxn ang="0">
                  <a:pos x="6" y="590"/>
                </a:cxn>
                <a:cxn ang="0">
                  <a:pos x="2" y="538"/>
                </a:cxn>
                <a:cxn ang="0">
                  <a:pos x="0" y="512"/>
                </a:cxn>
                <a:cxn ang="0">
                  <a:pos x="4" y="460"/>
                </a:cxn>
                <a:cxn ang="0">
                  <a:pos x="10" y="408"/>
                </a:cxn>
                <a:cxn ang="0">
                  <a:pos x="24" y="360"/>
                </a:cxn>
                <a:cxn ang="0">
                  <a:pos x="40" y="312"/>
                </a:cxn>
                <a:cxn ang="0">
                  <a:pos x="62" y="268"/>
                </a:cxn>
                <a:cxn ang="0">
                  <a:pos x="118" y="186"/>
                </a:cxn>
                <a:cxn ang="0">
                  <a:pos x="186" y="118"/>
                </a:cxn>
                <a:cxn ang="0">
                  <a:pos x="268" y="62"/>
                </a:cxn>
                <a:cxn ang="0">
                  <a:pos x="312" y="40"/>
                </a:cxn>
                <a:cxn ang="0">
                  <a:pos x="360" y="24"/>
                </a:cxn>
                <a:cxn ang="0">
                  <a:pos x="408" y="10"/>
                </a:cxn>
                <a:cxn ang="0">
                  <a:pos x="460" y="4"/>
                </a:cxn>
                <a:cxn ang="0">
                  <a:pos x="512" y="0"/>
                </a:cxn>
                <a:cxn ang="0">
                  <a:pos x="538" y="2"/>
                </a:cxn>
                <a:cxn ang="0">
                  <a:pos x="590" y="6"/>
                </a:cxn>
                <a:cxn ang="0">
                  <a:pos x="640" y="16"/>
                </a:cxn>
                <a:cxn ang="0">
                  <a:pos x="688" y="32"/>
                </a:cxn>
                <a:cxn ang="0">
                  <a:pos x="734" y="50"/>
                </a:cxn>
                <a:cxn ang="0">
                  <a:pos x="798" y="88"/>
                </a:cxn>
                <a:cxn ang="0">
                  <a:pos x="874" y="150"/>
                </a:cxn>
                <a:cxn ang="0">
                  <a:pos x="936" y="226"/>
                </a:cxn>
                <a:cxn ang="0">
                  <a:pos x="974" y="290"/>
                </a:cxn>
                <a:cxn ang="0">
                  <a:pos x="992" y="336"/>
                </a:cxn>
                <a:cxn ang="0">
                  <a:pos x="1008" y="384"/>
                </a:cxn>
                <a:cxn ang="0">
                  <a:pos x="1018" y="434"/>
                </a:cxn>
                <a:cxn ang="0">
                  <a:pos x="1022" y="486"/>
                </a:cxn>
                <a:cxn ang="0">
                  <a:pos x="1024" y="512"/>
                </a:cxn>
              </a:cxnLst>
              <a:rect l="T0" t="T1" r="T2" b="T3"/>
              <a:pathLst>
                <a:path w="1024" h="1024">
                  <a:moveTo>
                    <a:pt x="1024" y="512"/>
                  </a:moveTo>
                  <a:lnTo>
                    <a:pt x="1024" y="512"/>
                  </a:lnTo>
                  <a:lnTo>
                    <a:pt x="1022" y="538"/>
                  </a:lnTo>
                  <a:lnTo>
                    <a:pt x="1020" y="564"/>
                  </a:lnTo>
                  <a:lnTo>
                    <a:pt x="1018" y="590"/>
                  </a:lnTo>
                  <a:lnTo>
                    <a:pt x="1014" y="616"/>
                  </a:lnTo>
                  <a:lnTo>
                    <a:pt x="1008" y="640"/>
                  </a:lnTo>
                  <a:lnTo>
                    <a:pt x="1000" y="664"/>
                  </a:lnTo>
                  <a:lnTo>
                    <a:pt x="992" y="688"/>
                  </a:lnTo>
                  <a:lnTo>
                    <a:pt x="984" y="712"/>
                  </a:lnTo>
                  <a:lnTo>
                    <a:pt x="974" y="734"/>
                  </a:lnTo>
                  <a:lnTo>
                    <a:pt x="962" y="756"/>
                  </a:lnTo>
                  <a:lnTo>
                    <a:pt x="936" y="798"/>
                  </a:lnTo>
                  <a:lnTo>
                    <a:pt x="906" y="838"/>
                  </a:lnTo>
                  <a:lnTo>
                    <a:pt x="874" y="874"/>
                  </a:lnTo>
                  <a:lnTo>
                    <a:pt x="838" y="906"/>
                  </a:lnTo>
                  <a:lnTo>
                    <a:pt x="798" y="936"/>
                  </a:lnTo>
                  <a:lnTo>
                    <a:pt x="756" y="962"/>
                  </a:lnTo>
                  <a:lnTo>
                    <a:pt x="734" y="974"/>
                  </a:lnTo>
                  <a:lnTo>
                    <a:pt x="712" y="984"/>
                  </a:lnTo>
                  <a:lnTo>
                    <a:pt x="688" y="992"/>
                  </a:lnTo>
                  <a:lnTo>
                    <a:pt x="664" y="1000"/>
                  </a:lnTo>
                  <a:lnTo>
                    <a:pt x="640" y="1008"/>
                  </a:lnTo>
                  <a:lnTo>
                    <a:pt x="616" y="1014"/>
                  </a:lnTo>
                  <a:lnTo>
                    <a:pt x="590" y="1018"/>
                  </a:lnTo>
                  <a:lnTo>
                    <a:pt x="564" y="1020"/>
                  </a:lnTo>
                  <a:lnTo>
                    <a:pt x="538" y="1022"/>
                  </a:lnTo>
                  <a:lnTo>
                    <a:pt x="512" y="1024"/>
                  </a:lnTo>
                  <a:lnTo>
                    <a:pt x="486" y="1022"/>
                  </a:lnTo>
                  <a:lnTo>
                    <a:pt x="460" y="1020"/>
                  </a:lnTo>
                  <a:lnTo>
                    <a:pt x="434" y="1018"/>
                  </a:lnTo>
                  <a:lnTo>
                    <a:pt x="408" y="1014"/>
                  </a:lnTo>
                  <a:lnTo>
                    <a:pt x="384" y="1008"/>
                  </a:lnTo>
                  <a:lnTo>
                    <a:pt x="360" y="1000"/>
                  </a:lnTo>
                  <a:lnTo>
                    <a:pt x="336" y="992"/>
                  </a:lnTo>
                  <a:lnTo>
                    <a:pt x="312" y="984"/>
                  </a:lnTo>
                  <a:lnTo>
                    <a:pt x="290" y="974"/>
                  </a:lnTo>
                  <a:lnTo>
                    <a:pt x="268" y="962"/>
                  </a:lnTo>
                  <a:lnTo>
                    <a:pt x="226" y="936"/>
                  </a:lnTo>
                  <a:lnTo>
                    <a:pt x="186" y="906"/>
                  </a:lnTo>
                  <a:lnTo>
                    <a:pt x="150" y="874"/>
                  </a:lnTo>
                  <a:lnTo>
                    <a:pt x="118" y="838"/>
                  </a:lnTo>
                  <a:lnTo>
                    <a:pt x="88" y="798"/>
                  </a:lnTo>
                  <a:lnTo>
                    <a:pt x="62" y="756"/>
                  </a:lnTo>
                  <a:lnTo>
                    <a:pt x="50" y="734"/>
                  </a:lnTo>
                  <a:lnTo>
                    <a:pt x="40" y="712"/>
                  </a:lnTo>
                  <a:lnTo>
                    <a:pt x="32" y="688"/>
                  </a:lnTo>
                  <a:lnTo>
                    <a:pt x="24" y="664"/>
                  </a:lnTo>
                  <a:lnTo>
                    <a:pt x="16" y="640"/>
                  </a:lnTo>
                  <a:lnTo>
                    <a:pt x="10" y="616"/>
                  </a:lnTo>
                  <a:lnTo>
                    <a:pt x="6" y="590"/>
                  </a:lnTo>
                  <a:lnTo>
                    <a:pt x="4" y="564"/>
                  </a:lnTo>
                  <a:lnTo>
                    <a:pt x="2" y="538"/>
                  </a:lnTo>
                  <a:lnTo>
                    <a:pt x="0" y="512"/>
                  </a:lnTo>
                  <a:lnTo>
                    <a:pt x="2" y="486"/>
                  </a:lnTo>
                  <a:lnTo>
                    <a:pt x="4" y="460"/>
                  </a:lnTo>
                  <a:lnTo>
                    <a:pt x="6" y="434"/>
                  </a:lnTo>
                  <a:lnTo>
                    <a:pt x="10" y="408"/>
                  </a:lnTo>
                  <a:lnTo>
                    <a:pt x="16" y="384"/>
                  </a:lnTo>
                  <a:lnTo>
                    <a:pt x="24" y="360"/>
                  </a:lnTo>
                  <a:lnTo>
                    <a:pt x="32" y="336"/>
                  </a:lnTo>
                  <a:lnTo>
                    <a:pt x="40" y="312"/>
                  </a:lnTo>
                  <a:lnTo>
                    <a:pt x="50" y="290"/>
                  </a:lnTo>
                  <a:lnTo>
                    <a:pt x="62" y="268"/>
                  </a:lnTo>
                  <a:lnTo>
                    <a:pt x="88" y="226"/>
                  </a:lnTo>
                  <a:lnTo>
                    <a:pt x="118" y="186"/>
                  </a:lnTo>
                  <a:lnTo>
                    <a:pt x="150" y="150"/>
                  </a:lnTo>
                  <a:lnTo>
                    <a:pt x="186" y="118"/>
                  </a:lnTo>
                  <a:lnTo>
                    <a:pt x="226" y="88"/>
                  </a:lnTo>
                  <a:lnTo>
                    <a:pt x="268" y="62"/>
                  </a:lnTo>
                  <a:lnTo>
                    <a:pt x="290" y="50"/>
                  </a:lnTo>
                  <a:lnTo>
                    <a:pt x="312" y="40"/>
                  </a:lnTo>
                  <a:lnTo>
                    <a:pt x="336" y="32"/>
                  </a:lnTo>
                  <a:lnTo>
                    <a:pt x="360" y="24"/>
                  </a:lnTo>
                  <a:lnTo>
                    <a:pt x="384" y="16"/>
                  </a:lnTo>
                  <a:lnTo>
                    <a:pt x="408" y="10"/>
                  </a:lnTo>
                  <a:lnTo>
                    <a:pt x="434" y="6"/>
                  </a:lnTo>
                  <a:lnTo>
                    <a:pt x="460" y="4"/>
                  </a:lnTo>
                  <a:lnTo>
                    <a:pt x="486" y="2"/>
                  </a:lnTo>
                  <a:lnTo>
                    <a:pt x="512" y="0"/>
                  </a:lnTo>
                  <a:lnTo>
                    <a:pt x="538" y="2"/>
                  </a:lnTo>
                  <a:lnTo>
                    <a:pt x="564" y="4"/>
                  </a:lnTo>
                  <a:lnTo>
                    <a:pt x="590" y="6"/>
                  </a:lnTo>
                  <a:lnTo>
                    <a:pt x="616" y="10"/>
                  </a:lnTo>
                  <a:lnTo>
                    <a:pt x="640" y="16"/>
                  </a:lnTo>
                  <a:lnTo>
                    <a:pt x="664" y="24"/>
                  </a:lnTo>
                  <a:lnTo>
                    <a:pt x="688" y="32"/>
                  </a:lnTo>
                  <a:lnTo>
                    <a:pt x="712" y="40"/>
                  </a:lnTo>
                  <a:lnTo>
                    <a:pt x="734" y="50"/>
                  </a:lnTo>
                  <a:lnTo>
                    <a:pt x="756" y="62"/>
                  </a:lnTo>
                  <a:lnTo>
                    <a:pt x="798" y="88"/>
                  </a:lnTo>
                  <a:lnTo>
                    <a:pt x="838" y="118"/>
                  </a:lnTo>
                  <a:lnTo>
                    <a:pt x="874" y="150"/>
                  </a:lnTo>
                  <a:lnTo>
                    <a:pt x="906" y="186"/>
                  </a:lnTo>
                  <a:lnTo>
                    <a:pt x="936" y="226"/>
                  </a:lnTo>
                  <a:lnTo>
                    <a:pt x="962" y="268"/>
                  </a:lnTo>
                  <a:lnTo>
                    <a:pt x="974" y="290"/>
                  </a:lnTo>
                  <a:lnTo>
                    <a:pt x="984" y="312"/>
                  </a:lnTo>
                  <a:lnTo>
                    <a:pt x="992" y="336"/>
                  </a:lnTo>
                  <a:lnTo>
                    <a:pt x="1000" y="360"/>
                  </a:lnTo>
                  <a:lnTo>
                    <a:pt x="1008" y="384"/>
                  </a:lnTo>
                  <a:lnTo>
                    <a:pt x="1014" y="408"/>
                  </a:lnTo>
                  <a:lnTo>
                    <a:pt x="1018" y="434"/>
                  </a:lnTo>
                  <a:lnTo>
                    <a:pt x="1020" y="460"/>
                  </a:lnTo>
                  <a:lnTo>
                    <a:pt x="1022" y="486"/>
                  </a:lnTo>
                  <a:lnTo>
                    <a:pt x="1024" y="512"/>
                  </a:lnTo>
                  <a:close/>
                </a:path>
              </a:pathLst>
            </a:custGeom>
            <a:solidFill>
              <a:srgbClr val="FFDF40"/>
            </a:solidFill>
            <a:ln w="9525">
              <a:noFill/>
              <a:round/>
              <a:headEnd/>
              <a:tailEnd/>
            </a:ln>
          </p:spPr>
          <p:txBody>
            <a:bodyPr/>
            <a:lstStyle/>
            <a:p>
              <a:endParaRPr lang="fi-FI"/>
            </a:p>
          </p:txBody>
        </p:sp>
        <p:sp>
          <p:nvSpPr>
            <p:cNvPr id="3077" name="Freeform 121"/>
            <p:cNvSpPr>
              <a:spLocks/>
            </p:cNvSpPr>
            <p:nvPr/>
          </p:nvSpPr>
          <p:spPr bwMode="auto">
            <a:xfrm>
              <a:off x="288925" y="288925"/>
              <a:ext cx="1187450" cy="1187450"/>
            </a:xfrm>
            <a:custGeom>
              <a:avLst/>
              <a:gdLst>
                <a:gd name="T0" fmla="*/ 0 w 748"/>
                <a:gd name="T1" fmla="*/ 0 h 748"/>
                <a:gd name="T2" fmla="*/ 748 w 748"/>
                <a:gd name="T3" fmla="*/ 748 h 748"/>
              </a:gdLst>
              <a:ahLst/>
              <a:cxnLst>
                <a:cxn ang="0">
                  <a:pos x="748" y="374"/>
                </a:cxn>
                <a:cxn ang="0">
                  <a:pos x="742" y="450"/>
                </a:cxn>
                <a:cxn ang="0">
                  <a:pos x="720" y="520"/>
                </a:cxn>
                <a:cxn ang="0">
                  <a:pos x="684" y="584"/>
                </a:cxn>
                <a:cxn ang="0">
                  <a:pos x="640" y="640"/>
                </a:cxn>
                <a:cxn ang="0">
                  <a:pos x="584" y="684"/>
                </a:cxn>
                <a:cxn ang="0">
                  <a:pos x="520" y="720"/>
                </a:cxn>
                <a:cxn ang="0">
                  <a:pos x="450" y="742"/>
                </a:cxn>
                <a:cxn ang="0">
                  <a:pos x="374" y="748"/>
                </a:cxn>
                <a:cxn ang="0">
                  <a:pos x="336" y="746"/>
                </a:cxn>
                <a:cxn ang="0">
                  <a:pos x="262" y="732"/>
                </a:cxn>
                <a:cxn ang="0">
                  <a:pos x="196" y="704"/>
                </a:cxn>
                <a:cxn ang="0">
                  <a:pos x="136" y="664"/>
                </a:cxn>
                <a:cxn ang="0">
                  <a:pos x="84" y="612"/>
                </a:cxn>
                <a:cxn ang="0">
                  <a:pos x="44" y="552"/>
                </a:cxn>
                <a:cxn ang="0">
                  <a:pos x="16" y="486"/>
                </a:cxn>
                <a:cxn ang="0">
                  <a:pos x="2" y="412"/>
                </a:cxn>
                <a:cxn ang="0">
                  <a:pos x="0" y="374"/>
                </a:cxn>
                <a:cxn ang="0">
                  <a:pos x="6" y="298"/>
                </a:cxn>
                <a:cxn ang="0">
                  <a:pos x="28" y="228"/>
                </a:cxn>
                <a:cxn ang="0">
                  <a:pos x="64" y="164"/>
                </a:cxn>
                <a:cxn ang="0">
                  <a:pos x="108" y="108"/>
                </a:cxn>
                <a:cxn ang="0">
                  <a:pos x="164" y="64"/>
                </a:cxn>
                <a:cxn ang="0">
                  <a:pos x="228" y="28"/>
                </a:cxn>
                <a:cxn ang="0">
                  <a:pos x="298" y="6"/>
                </a:cxn>
                <a:cxn ang="0">
                  <a:pos x="374" y="0"/>
                </a:cxn>
                <a:cxn ang="0">
                  <a:pos x="412" y="2"/>
                </a:cxn>
                <a:cxn ang="0">
                  <a:pos x="486" y="16"/>
                </a:cxn>
                <a:cxn ang="0">
                  <a:pos x="552" y="44"/>
                </a:cxn>
                <a:cxn ang="0">
                  <a:pos x="612" y="84"/>
                </a:cxn>
                <a:cxn ang="0">
                  <a:pos x="664" y="136"/>
                </a:cxn>
                <a:cxn ang="0">
                  <a:pos x="704" y="196"/>
                </a:cxn>
                <a:cxn ang="0">
                  <a:pos x="732" y="262"/>
                </a:cxn>
                <a:cxn ang="0">
                  <a:pos x="746" y="336"/>
                </a:cxn>
                <a:cxn ang="0">
                  <a:pos x="748" y="374"/>
                </a:cxn>
              </a:cxnLst>
              <a:rect l="T0" t="T1" r="T2" b="T3"/>
              <a:pathLst>
                <a:path w="748" h="748">
                  <a:moveTo>
                    <a:pt x="748" y="374"/>
                  </a:moveTo>
                  <a:lnTo>
                    <a:pt x="748" y="374"/>
                  </a:lnTo>
                  <a:lnTo>
                    <a:pt x="746" y="412"/>
                  </a:lnTo>
                  <a:lnTo>
                    <a:pt x="742" y="450"/>
                  </a:lnTo>
                  <a:lnTo>
                    <a:pt x="732" y="486"/>
                  </a:lnTo>
                  <a:lnTo>
                    <a:pt x="720" y="520"/>
                  </a:lnTo>
                  <a:lnTo>
                    <a:pt x="704" y="552"/>
                  </a:lnTo>
                  <a:lnTo>
                    <a:pt x="684" y="584"/>
                  </a:lnTo>
                  <a:lnTo>
                    <a:pt x="664" y="612"/>
                  </a:lnTo>
                  <a:lnTo>
                    <a:pt x="640" y="640"/>
                  </a:lnTo>
                  <a:lnTo>
                    <a:pt x="612" y="664"/>
                  </a:lnTo>
                  <a:lnTo>
                    <a:pt x="584" y="684"/>
                  </a:lnTo>
                  <a:lnTo>
                    <a:pt x="552" y="704"/>
                  </a:lnTo>
                  <a:lnTo>
                    <a:pt x="520" y="720"/>
                  </a:lnTo>
                  <a:lnTo>
                    <a:pt x="486" y="732"/>
                  </a:lnTo>
                  <a:lnTo>
                    <a:pt x="450" y="742"/>
                  </a:lnTo>
                  <a:lnTo>
                    <a:pt x="412" y="746"/>
                  </a:lnTo>
                  <a:lnTo>
                    <a:pt x="374" y="748"/>
                  </a:lnTo>
                  <a:lnTo>
                    <a:pt x="336" y="746"/>
                  </a:lnTo>
                  <a:lnTo>
                    <a:pt x="298" y="742"/>
                  </a:lnTo>
                  <a:lnTo>
                    <a:pt x="262" y="732"/>
                  </a:lnTo>
                  <a:lnTo>
                    <a:pt x="228" y="720"/>
                  </a:lnTo>
                  <a:lnTo>
                    <a:pt x="196" y="704"/>
                  </a:lnTo>
                  <a:lnTo>
                    <a:pt x="164" y="684"/>
                  </a:lnTo>
                  <a:lnTo>
                    <a:pt x="136" y="664"/>
                  </a:lnTo>
                  <a:lnTo>
                    <a:pt x="108" y="640"/>
                  </a:lnTo>
                  <a:lnTo>
                    <a:pt x="84" y="612"/>
                  </a:lnTo>
                  <a:lnTo>
                    <a:pt x="64" y="584"/>
                  </a:lnTo>
                  <a:lnTo>
                    <a:pt x="44" y="552"/>
                  </a:lnTo>
                  <a:lnTo>
                    <a:pt x="28" y="520"/>
                  </a:lnTo>
                  <a:lnTo>
                    <a:pt x="16" y="486"/>
                  </a:lnTo>
                  <a:lnTo>
                    <a:pt x="6" y="450"/>
                  </a:lnTo>
                  <a:lnTo>
                    <a:pt x="2" y="412"/>
                  </a:lnTo>
                  <a:lnTo>
                    <a:pt x="0" y="374"/>
                  </a:lnTo>
                  <a:lnTo>
                    <a:pt x="2" y="336"/>
                  </a:lnTo>
                  <a:lnTo>
                    <a:pt x="6" y="298"/>
                  </a:lnTo>
                  <a:lnTo>
                    <a:pt x="16" y="262"/>
                  </a:lnTo>
                  <a:lnTo>
                    <a:pt x="28" y="228"/>
                  </a:lnTo>
                  <a:lnTo>
                    <a:pt x="44" y="196"/>
                  </a:lnTo>
                  <a:lnTo>
                    <a:pt x="64" y="164"/>
                  </a:lnTo>
                  <a:lnTo>
                    <a:pt x="84" y="136"/>
                  </a:lnTo>
                  <a:lnTo>
                    <a:pt x="108" y="108"/>
                  </a:lnTo>
                  <a:lnTo>
                    <a:pt x="136" y="84"/>
                  </a:lnTo>
                  <a:lnTo>
                    <a:pt x="164" y="64"/>
                  </a:lnTo>
                  <a:lnTo>
                    <a:pt x="196" y="44"/>
                  </a:lnTo>
                  <a:lnTo>
                    <a:pt x="228" y="28"/>
                  </a:lnTo>
                  <a:lnTo>
                    <a:pt x="262" y="16"/>
                  </a:lnTo>
                  <a:lnTo>
                    <a:pt x="298" y="6"/>
                  </a:lnTo>
                  <a:lnTo>
                    <a:pt x="336" y="2"/>
                  </a:lnTo>
                  <a:lnTo>
                    <a:pt x="374" y="0"/>
                  </a:lnTo>
                  <a:lnTo>
                    <a:pt x="412" y="2"/>
                  </a:lnTo>
                  <a:lnTo>
                    <a:pt x="450" y="6"/>
                  </a:lnTo>
                  <a:lnTo>
                    <a:pt x="486" y="16"/>
                  </a:lnTo>
                  <a:lnTo>
                    <a:pt x="520" y="28"/>
                  </a:lnTo>
                  <a:lnTo>
                    <a:pt x="552" y="44"/>
                  </a:lnTo>
                  <a:lnTo>
                    <a:pt x="584" y="64"/>
                  </a:lnTo>
                  <a:lnTo>
                    <a:pt x="612" y="84"/>
                  </a:lnTo>
                  <a:lnTo>
                    <a:pt x="640" y="108"/>
                  </a:lnTo>
                  <a:lnTo>
                    <a:pt x="664" y="136"/>
                  </a:lnTo>
                  <a:lnTo>
                    <a:pt x="684" y="164"/>
                  </a:lnTo>
                  <a:lnTo>
                    <a:pt x="704" y="196"/>
                  </a:lnTo>
                  <a:lnTo>
                    <a:pt x="720" y="228"/>
                  </a:lnTo>
                  <a:lnTo>
                    <a:pt x="732" y="262"/>
                  </a:lnTo>
                  <a:lnTo>
                    <a:pt x="742" y="298"/>
                  </a:lnTo>
                  <a:lnTo>
                    <a:pt x="746" y="336"/>
                  </a:lnTo>
                  <a:lnTo>
                    <a:pt x="748" y="374"/>
                  </a:lnTo>
                  <a:close/>
                </a:path>
              </a:pathLst>
            </a:custGeom>
            <a:solidFill>
              <a:srgbClr val="F7AA0F"/>
            </a:solidFill>
            <a:ln w="9525">
              <a:noFill/>
              <a:round/>
              <a:headEnd/>
              <a:tailEnd/>
            </a:ln>
          </p:spPr>
          <p:txBody>
            <a:bodyPr/>
            <a:lstStyle/>
            <a:p>
              <a:endParaRPr lang="fi-FI"/>
            </a:p>
          </p:txBody>
        </p:sp>
        <p:sp>
          <p:nvSpPr>
            <p:cNvPr id="3078" name="Freeform 122"/>
            <p:cNvSpPr>
              <a:spLocks/>
            </p:cNvSpPr>
            <p:nvPr/>
          </p:nvSpPr>
          <p:spPr bwMode="auto">
            <a:xfrm>
              <a:off x="501650" y="501650"/>
              <a:ext cx="762000" cy="762000"/>
            </a:xfrm>
            <a:custGeom>
              <a:avLst/>
              <a:gdLst>
                <a:gd name="T0" fmla="*/ 0 w 480"/>
                <a:gd name="T1" fmla="*/ 0 h 480"/>
                <a:gd name="T2" fmla="*/ 480 w 480"/>
                <a:gd name="T3" fmla="*/ 480 h 480"/>
              </a:gdLst>
              <a:ahLst/>
              <a:cxnLst>
                <a:cxn ang="0">
                  <a:pos x="480" y="240"/>
                </a:cxn>
                <a:cxn ang="0">
                  <a:pos x="476" y="288"/>
                </a:cxn>
                <a:cxn ang="0">
                  <a:pos x="462" y="334"/>
                </a:cxn>
                <a:cxn ang="0">
                  <a:pos x="440" y="374"/>
                </a:cxn>
                <a:cxn ang="0">
                  <a:pos x="410" y="410"/>
                </a:cxn>
                <a:cxn ang="0">
                  <a:pos x="374" y="440"/>
                </a:cxn>
                <a:cxn ang="0">
                  <a:pos x="334" y="462"/>
                </a:cxn>
                <a:cxn ang="0">
                  <a:pos x="288" y="476"/>
                </a:cxn>
                <a:cxn ang="0">
                  <a:pos x="240" y="480"/>
                </a:cxn>
                <a:cxn ang="0">
                  <a:pos x="216" y="480"/>
                </a:cxn>
                <a:cxn ang="0">
                  <a:pos x="168" y="470"/>
                </a:cxn>
                <a:cxn ang="0">
                  <a:pos x="126" y="452"/>
                </a:cxn>
                <a:cxn ang="0">
                  <a:pos x="86" y="426"/>
                </a:cxn>
                <a:cxn ang="0">
                  <a:pos x="54" y="394"/>
                </a:cxn>
                <a:cxn ang="0">
                  <a:pos x="28" y="354"/>
                </a:cxn>
                <a:cxn ang="0">
                  <a:pos x="10" y="312"/>
                </a:cxn>
                <a:cxn ang="0">
                  <a:pos x="0" y="264"/>
                </a:cxn>
                <a:cxn ang="0">
                  <a:pos x="0" y="240"/>
                </a:cxn>
                <a:cxn ang="0">
                  <a:pos x="4" y="192"/>
                </a:cxn>
                <a:cxn ang="0">
                  <a:pos x="18" y="146"/>
                </a:cxn>
                <a:cxn ang="0">
                  <a:pos x="40" y="106"/>
                </a:cxn>
                <a:cxn ang="0">
                  <a:pos x="70" y="70"/>
                </a:cxn>
                <a:cxn ang="0">
                  <a:pos x="106" y="40"/>
                </a:cxn>
                <a:cxn ang="0">
                  <a:pos x="146" y="18"/>
                </a:cxn>
                <a:cxn ang="0">
                  <a:pos x="192" y="4"/>
                </a:cxn>
                <a:cxn ang="0">
                  <a:pos x="240" y="0"/>
                </a:cxn>
                <a:cxn ang="0">
                  <a:pos x="264" y="0"/>
                </a:cxn>
                <a:cxn ang="0">
                  <a:pos x="312" y="10"/>
                </a:cxn>
                <a:cxn ang="0">
                  <a:pos x="354" y="28"/>
                </a:cxn>
                <a:cxn ang="0">
                  <a:pos x="394" y="54"/>
                </a:cxn>
                <a:cxn ang="0">
                  <a:pos x="426" y="86"/>
                </a:cxn>
                <a:cxn ang="0">
                  <a:pos x="452" y="126"/>
                </a:cxn>
                <a:cxn ang="0">
                  <a:pos x="470" y="168"/>
                </a:cxn>
                <a:cxn ang="0">
                  <a:pos x="480" y="216"/>
                </a:cxn>
                <a:cxn ang="0">
                  <a:pos x="480" y="240"/>
                </a:cxn>
              </a:cxnLst>
              <a:rect l="T0" t="T1" r="T2" b="T3"/>
              <a:pathLst>
                <a:path w="480" h="480">
                  <a:moveTo>
                    <a:pt x="480" y="240"/>
                  </a:moveTo>
                  <a:lnTo>
                    <a:pt x="480" y="240"/>
                  </a:lnTo>
                  <a:lnTo>
                    <a:pt x="480" y="264"/>
                  </a:lnTo>
                  <a:lnTo>
                    <a:pt x="476" y="288"/>
                  </a:lnTo>
                  <a:lnTo>
                    <a:pt x="470" y="312"/>
                  </a:lnTo>
                  <a:lnTo>
                    <a:pt x="462" y="334"/>
                  </a:lnTo>
                  <a:lnTo>
                    <a:pt x="452" y="354"/>
                  </a:lnTo>
                  <a:lnTo>
                    <a:pt x="440" y="374"/>
                  </a:lnTo>
                  <a:lnTo>
                    <a:pt x="426" y="394"/>
                  </a:lnTo>
                  <a:lnTo>
                    <a:pt x="410" y="410"/>
                  </a:lnTo>
                  <a:lnTo>
                    <a:pt x="394" y="426"/>
                  </a:lnTo>
                  <a:lnTo>
                    <a:pt x="374" y="440"/>
                  </a:lnTo>
                  <a:lnTo>
                    <a:pt x="354" y="452"/>
                  </a:lnTo>
                  <a:lnTo>
                    <a:pt x="334" y="462"/>
                  </a:lnTo>
                  <a:lnTo>
                    <a:pt x="312" y="470"/>
                  </a:lnTo>
                  <a:lnTo>
                    <a:pt x="288" y="476"/>
                  </a:lnTo>
                  <a:lnTo>
                    <a:pt x="264" y="480"/>
                  </a:lnTo>
                  <a:lnTo>
                    <a:pt x="240" y="480"/>
                  </a:lnTo>
                  <a:lnTo>
                    <a:pt x="216" y="480"/>
                  </a:lnTo>
                  <a:lnTo>
                    <a:pt x="192" y="476"/>
                  </a:lnTo>
                  <a:lnTo>
                    <a:pt x="168" y="470"/>
                  </a:lnTo>
                  <a:lnTo>
                    <a:pt x="146" y="462"/>
                  </a:lnTo>
                  <a:lnTo>
                    <a:pt x="126" y="452"/>
                  </a:lnTo>
                  <a:lnTo>
                    <a:pt x="106" y="440"/>
                  </a:lnTo>
                  <a:lnTo>
                    <a:pt x="86" y="426"/>
                  </a:lnTo>
                  <a:lnTo>
                    <a:pt x="70" y="410"/>
                  </a:lnTo>
                  <a:lnTo>
                    <a:pt x="54" y="394"/>
                  </a:lnTo>
                  <a:lnTo>
                    <a:pt x="40" y="374"/>
                  </a:lnTo>
                  <a:lnTo>
                    <a:pt x="28" y="354"/>
                  </a:lnTo>
                  <a:lnTo>
                    <a:pt x="18" y="334"/>
                  </a:lnTo>
                  <a:lnTo>
                    <a:pt x="10" y="312"/>
                  </a:lnTo>
                  <a:lnTo>
                    <a:pt x="4" y="288"/>
                  </a:lnTo>
                  <a:lnTo>
                    <a:pt x="0" y="264"/>
                  </a:lnTo>
                  <a:lnTo>
                    <a:pt x="0" y="240"/>
                  </a:lnTo>
                  <a:lnTo>
                    <a:pt x="0" y="216"/>
                  </a:lnTo>
                  <a:lnTo>
                    <a:pt x="4" y="192"/>
                  </a:lnTo>
                  <a:lnTo>
                    <a:pt x="10" y="168"/>
                  </a:lnTo>
                  <a:lnTo>
                    <a:pt x="18" y="146"/>
                  </a:lnTo>
                  <a:lnTo>
                    <a:pt x="28" y="126"/>
                  </a:lnTo>
                  <a:lnTo>
                    <a:pt x="40" y="106"/>
                  </a:lnTo>
                  <a:lnTo>
                    <a:pt x="54" y="86"/>
                  </a:lnTo>
                  <a:lnTo>
                    <a:pt x="70" y="70"/>
                  </a:lnTo>
                  <a:lnTo>
                    <a:pt x="86" y="54"/>
                  </a:lnTo>
                  <a:lnTo>
                    <a:pt x="106" y="40"/>
                  </a:lnTo>
                  <a:lnTo>
                    <a:pt x="126" y="28"/>
                  </a:lnTo>
                  <a:lnTo>
                    <a:pt x="146" y="18"/>
                  </a:lnTo>
                  <a:lnTo>
                    <a:pt x="168" y="10"/>
                  </a:lnTo>
                  <a:lnTo>
                    <a:pt x="192" y="4"/>
                  </a:lnTo>
                  <a:lnTo>
                    <a:pt x="216" y="0"/>
                  </a:lnTo>
                  <a:lnTo>
                    <a:pt x="240" y="0"/>
                  </a:lnTo>
                  <a:lnTo>
                    <a:pt x="264" y="0"/>
                  </a:lnTo>
                  <a:lnTo>
                    <a:pt x="288" y="4"/>
                  </a:lnTo>
                  <a:lnTo>
                    <a:pt x="312" y="10"/>
                  </a:lnTo>
                  <a:lnTo>
                    <a:pt x="334" y="18"/>
                  </a:lnTo>
                  <a:lnTo>
                    <a:pt x="354" y="28"/>
                  </a:lnTo>
                  <a:lnTo>
                    <a:pt x="374" y="40"/>
                  </a:lnTo>
                  <a:lnTo>
                    <a:pt x="394" y="54"/>
                  </a:lnTo>
                  <a:lnTo>
                    <a:pt x="410" y="70"/>
                  </a:lnTo>
                  <a:lnTo>
                    <a:pt x="426" y="86"/>
                  </a:lnTo>
                  <a:lnTo>
                    <a:pt x="440" y="106"/>
                  </a:lnTo>
                  <a:lnTo>
                    <a:pt x="452" y="126"/>
                  </a:lnTo>
                  <a:lnTo>
                    <a:pt x="462" y="146"/>
                  </a:lnTo>
                  <a:lnTo>
                    <a:pt x="470" y="168"/>
                  </a:lnTo>
                  <a:lnTo>
                    <a:pt x="476" y="192"/>
                  </a:lnTo>
                  <a:lnTo>
                    <a:pt x="480" y="216"/>
                  </a:lnTo>
                  <a:lnTo>
                    <a:pt x="480" y="240"/>
                  </a:lnTo>
                  <a:close/>
                </a:path>
              </a:pathLst>
            </a:custGeom>
            <a:solidFill>
              <a:srgbClr val="E84600"/>
            </a:solidFill>
            <a:ln w="9525">
              <a:noFill/>
              <a:round/>
              <a:headEnd/>
              <a:tailEnd/>
            </a:ln>
          </p:spPr>
          <p:txBody>
            <a:bodyPr/>
            <a:lstStyle/>
            <a:p>
              <a:endParaRPr lang="fi-FI"/>
            </a:p>
          </p:txBody>
        </p:sp>
        <p:sp>
          <p:nvSpPr>
            <p:cNvPr id="3079" name="Freeform 123"/>
            <p:cNvSpPr>
              <a:spLocks/>
            </p:cNvSpPr>
            <p:nvPr/>
          </p:nvSpPr>
          <p:spPr bwMode="auto">
            <a:xfrm>
              <a:off x="822325" y="3175"/>
              <a:ext cx="120650" cy="815975"/>
            </a:xfrm>
            <a:custGeom>
              <a:avLst/>
              <a:gdLst>
                <a:gd name="T0" fmla="*/ 0 w 76"/>
                <a:gd name="T1" fmla="*/ 0 h 514"/>
                <a:gd name="T2" fmla="*/ 76 w 76"/>
                <a:gd name="T3" fmla="*/ 514 h 514"/>
              </a:gdLst>
              <a:ahLst/>
              <a:cxnLst>
                <a:cxn ang="0">
                  <a:pos x="28" y="26"/>
                </a:cxn>
                <a:cxn ang="0">
                  <a:pos x="24" y="48"/>
                </a:cxn>
                <a:cxn ang="0">
                  <a:pos x="20" y="102"/>
                </a:cxn>
                <a:cxn ang="0">
                  <a:pos x="20" y="102"/>
                </a:cxn>
                <a:cxn ang="0">
                  <a:pos x="20" y="138"/>
                </a:cxn>
                <a:cxn ang="0">
                  <a:pos x="4" y="204"/>
                </a:cxn>
                <a:cxn ang="0">
                  <a:pos x="2" y="218"/>
                </a:cxn>
                <a:cxn ang="0">
                  <a:pos x="2" y="258"/>
                </a:cxn>
                <a:cxn ang="0">
                  <a:pos x="12" y="304"/>
                </a:cxn>
                <a:cxn ang="0">
                  <a:pos x="18" y="328"/>
                </a:cxn>
                <a:cxn ang="0">
                  <a:pos x="20" y="368"/>
                </a:cxn>
                <a:cxn ang="0">
                  <a:pos x="10" y="416"/>
                </a:cxn>
                <a:cxn ang="0">
                  <a:pos x="8" y="432"/>
                </a:cxn>
                <a:cxn ang="0">
                  <a:pos x="8" y="472"/>
                </a:cxn>
                <a:cxn ang="0">
                  <a:pos x="12" y="504"/>
                </a:cxn>
                <a:cxn ang="0">
                  <a:pos x="22" y="514"/>
                </a:cxn>
                <a:cxn ang="0">
                  <a:pos x="64" y="504"/>
                </a:cxn>
                <a:cxn ang="0">
                  <a:pos x="64" y="496"/>
                </a:cxn>
                <a:cxn ang="0">
                  <a:pos x="68" y="446"/>
                </a:cxn>
                <a:cxn ang="0">
                  <a:pos x="66" y="416"/>
                </a:cxn>
                <a:cxn ang="0">
                  <a:pos x="60" y="392"/>
                </a:cxn>
                <a:cxn ang="0">
                  <a:pos x="56" y="348"/>
                </a:cxn>
                <a:cxn ang="0">
                  <a:pos x="64" y="304"/>
                </a:cxn>
                <a:cxn ang="0">
                  <a:pos x="70" y="282"/>
                </a:cxn>
                <a:cxn ang="0">
                  <a:pos x="76" y="232"/>
                </a:cxn>
                <a:cxn ang="0">
                  <a:pos x="72" y="204"/>
                </a:cxn>
                <a:cxn ang="0">
                  <a:pos x="64" y="172"/>
                </a:cxn>
                <a:cxn ang="0">
                  <a:pos x="56" y="138"/>
                </a:cxn>
                <a:cxn ang="0">
                  <a:pos x="56" y="102"/>
                </a:cxn>
                <a:cxn ang="0">
                  <a:pos x="56" y="72"/>
                </a:cxn>
                <a:cxn ang="0">
                  <a:pos x="50" y="34"/>
                </a:cxn>
                <a:cxn ang="0">
                  <a:pos x="38" y="0"/>
                </a:cxn>
              </a:cxnLst>
              <a:rect l="T0" t="T1" r="T2" b="T3"/>
              <a:pathLst>
                <a:path w="76" h="514">
                  <a:moveTo>
                    <a:pt x="28" y="26"/>
                  </a:moveTo>
                  <a:lnTo>
                    <a:pt x="28" y="26"/>
                  </a:lnTo>
                  <a:lnTo>
                    <a:pt x="26" y="34"/>
                  </a:lnTo>
                  <a:lnTo>
                    <a:pt x="24" y="48"/>
                  </a:lnTo>
                  <a:lnTo>
                    <a:pt x="20" y="72"/>
                  </a:lnTo>
                  <a:lnTo>
                    <a:pt x="20" y="102"/>
                  </a:lnTo>
                  <a:lnTo>
                    <a:pt x="22" y="120"/>
                  </a:lnTo>
                  <a:lnTo>
                    <a:pt x="20" y="138"/>
                  </a:lnTo>
                  <a:lnTo>
                    <a:pt x="12" y="172"/>
                  </a:lnTo>
                  <a:lnTo>
                    <a:pt x="4" y="204"/>
                  </a:lnTo>
                  <a:lnTo>
                    <a:pt x="2" y="218"/>
                  </a:lnTo>
                  <a:lnTo>
                    <a:pt x="0" y="232"/>
                  </a:lnTo>
                  <a:lnTo>
                    <a:pt x="2" y="258"/>
                  </a:lnTo>
                  <a:lnTo>
                    <a:pt x="6" y="282"/>
                  </a:lnTo>
                  <a:lnTo>
                    <a:pt x="12" y="304"/>
                  </a:lnTo>
                  <a:lnTo>
                    <a:pt x="18" y="328"/>
                  </a:lnTo>
                  <a:lnTo>
                    <a:pt x="20" y="348"/>
                  </a:lnTo>
                  <a:lnTo>
                    <a:pt x="20" y="368"/>
                  </a:lnTo>
                  <a:lnTo>
                    <a:pt x="16" y="392"/>
                  </a:lnTo>
                  <a:lnTo>
                    <a:pt x="10" y="416"/>
                  </a:lnTo>
                  <a:lnTo>
                    <a:pt x="8" y="432"/>
                  </a:lnTo>
                  <a:lnTo>
                    <a:pt x="8" y="446"/>
                  </a:lnTo>
                  <a:lnTo>
                    <a:pt x="8" y="472"/>
                  </a:lnTo>
                  <a:lnTo>
                    <a:pt x="10" y="494"/>
                  </a:lnTo>
                  <a:lnTo>
                    <a:pt x="12" y="504"/>
                  </a:lnTo>
                  <a:lnTo>
                    <a:pt x="14" y="514"/>
                  </a:lnTo>
                  <a:lnTo>
                    <a:pt x="22" y="514"/>
                  </a:lnTo>
                  <a:lnTo>
                    <a:pt x="62" y="514"/>
                  </a:lnTo>
                  <a:lnTo>
                    <a:pt x="64" y="504"/>
                  </a:lnTo>
                  <a:lnTo>
                    <a:pt x="64" y="496"/>
                  </a:lnTo>
                  <a:lnTo>
                    <a:pt x="68" y="474"/>
                  </a:lnTo>
                  <a:lnTo>
                    <a:pt x="68" y="446"/>
                  </a:lnTo>
                  <a:lnTo>
                    <a:pt x="68" y="432"/>
                  </a:lnTo>
                  <a:lnTo>
                    <a:pt x="66" y="416"/>
                  </a:lnTo>
                  <a:lnTo>
                    <a:pt x="60" y="392"/>
                  </a:lnTo>
                  <a:lnTo>
                    <a:pt x="56" y="368"/>
                  </a:lnTo>
                  <a:lnTo>
                    <a:pt x="56" y="348"/>
                  </a:lnTo>
                  <a:lnTo>
                    <a:pt x="58" y="328"/>
                  </a:lnTo>
                  <a:lnTo>
                    <a:pt x="64" y="304"/>
                  </a:lnTo>
                  <a:lnTo>
                    <a:pt x="70" y="282"/>
                  </a:lnTo>
                  <a:lnTo>
                    <a:pt x="74" y="258"/>
                  </a:lnTo>
                  <a:lnTo>
                    <a:pt x="76" y="232"/>
                  </a:lnTo>
                  <a:lnTo>
                    <a:pt x="74" y="218"/>
                  </a:lnTo>
                  <a:lnTo>
                    <a:pt x="72" y="204"/>
                  </a:lnTo>
                  <a:lnTo>
                    <a:pt x="64" y="172"/>
                  </a:lnTo>
                  <a:lnTo>
                    <a:pt x="56" y="138"/>
                  </a:lnTo>
                  <a:lnTo>
                    <a:pt x="54" y="120"/>
                  </a:lnTo>
                  <a:lnTo>
                    <a:pt x="56" y="102"/>
                  </a:lnTo>
                  <a:lnTo>
                    <a:pt x="56" y="72"/>
                  </a:lnTo>
                  <a:lnTo>
                    <a:pt x="52" y="48"/>
                  </a:lnTo>
                  <a:lnTo>
                    <a:pt x="50" y="34"/>
                  </a:lnTo>
                  <a:lnTo>
                    <a:pt x="48" y="26"/>
                  </a:lnTo>
                  <a:lnTo>
                    <a:pt x="38" y="0"/>
                  </a:lnTo>
                  <a:lnTo>
                    <a:pt x="28" y="26"/>
                  </a:lnTo>
                  <a:close/>
                </a:path>
              </a:pathLst>
            </a:custGeom>
            <a:solidFill>
              <a:srgbClr val="FFC800"/>
            </a:solidFill>
            <a:ln w="9525">
              <a:noFill/>
              <a:round/>
              <a:headEnd/>
              <a:tailEnd/>
            </a:ln>
          </p:spPr>
          <p:txBody>
            <a:bodyPr/>
            <a:lstStyle/>
            <a:p>
              <a:endParaRPr lang="fi-FI"/>
            </a:p>
          </p:txBody>
        </p:sp>
        <p:sp>
          <p:nvSpPr>
            <p:cNvPr id="3080" name="Freeform 124"/>
            <p:cNvSpPr>
              <a:spLocks/>
            </p:cNvSpPr>
            <p:nvPr/>
          </p:nvSpPr>
          <p:spPr bwMode="auto">
            <a:xfrm>
              <a:off x="838200" y="53975"/>
              <a:ext cx="88900" cy="746125"/>
            </a:xfrm>
            <a:custGeom>
              <a:avLst/>
              <a:gdLst>
                <a:gd name="T0" fmla="*/ 0 w 56"/>
                <a:gd name="T1" fmla="*/ 0 h 470"/>
                <a:gd name="T2" fmla="*/ 56 w 56"/>
                <a:gd name="T3" fmla="*/ 470 h 470"/>
              </a:gdLst>
              <a:ahLst/>
              <a:cxnLst>
                <a:cxn ang="0">
                  <a:pos x="44" y="470"/>
                </a:cxn>
                <a:cxn ang="0">
                  <a:pos x="44" y="470"/>
                </a:cxn>
                <a:cxn ang="0">
                  <a:pos x="44" y="462"/>
                </a:cxn>
                <a:cxn ang="0">
                  <a:pos x="48" y="442"/>
                </a:cxn>
                <a:cxn ang="0">
                  <a:pos x="48" y="416"/>
                </a:cxn>
                <a:cxn ang="0">
                  <a:pos x="48" y="402"/>
                </a:cxn>
                <a:cxn ang="0">
                  <a:pos x="46" y="388"/>
                </a:cxn>
                <a:cxn ang="0">
                  <a:pos x="46" y="388"/>
                </a:cxn>
                <a:cxn ang="0">
                  <a:pos x="40" y="362"/>
                </a:cxn>
                <a:cxn ang="0">
                  <a:pos x="36" y="338"/>
                </a:cxn>
                <a:cxn ang="0">
                  <a:pos x="36" y="316"/>
                </a:cxn>
                <a:cxn ang="0">
                  <a:pos x="38" y="292"/>
                </a:cxn>
                <a:cxn ang="0">
                  <a:pos x="38" y="292"/>
                </a:cxn>
                <a:cxn ang="0">
                  <a:pos x="46" y="268"/>
                </a:cxn>
                <a:cxn ang="0">
                  <a:pos x="52" y="238"/>
                </a:cxn>
                <a:cxn ang="0">
                  <a:pos x="54" y="224"/>
                </a:cxn>
                <a:cxn ang="0">
                  <a:pos x="56" y="208"/>
                </a:cxn>
                <a:cxn ang="0">
                  <a:pos x="56" y="192"/>
                </a:cxn>
                <a:cxn ang="0">
                  <a:pos x="52" y="174"/>
                </a:cxn>
                <a:cxn ang="0">
                  <a:pos x="52" y="174"/>
                </a:cxn>
                <a:cxn ang="0">
                  <a:pos x="38" y="120"/>
                </a:cxn>
                <a:cxn ang="0">
                  <a:pos x="36" y="96"/>
                </a:cxn>
                <a:cxn ang="0">
                  <a:pos x="36" y="68"/>
                </a:cxn>
                <a:cxn ang="0">
                  <a:pos x="36" y="68"/>
                </a:cxn>
                <a:cxn ang="0">
                  <a:pos x="36" y="40"/>
                </a:cxn>
                <a:cxn ang="0">
                  <a:pos x="32" y="18"/>
                </a:cxn>
                <a:cxn ang="0">
                  <a:pos x="28" y="0"/>
                </a:cxn>
                <a:cxn ang="0">
                  <a:pos x="28" y="0"/>
                </a:cxn>
                <a:cxn ang="0">
                  <a:pos x="28" y="0"/>
                </a:cxn>
                <a:cxn ang="0">
                  <a:pos x="24" y="18"/>
                </a:cxn>
                <a:cxn ang="0">
                  <a:pos x="20" y="40"/>
                </a:cxn>
                <a:cxn ang="0">
                  <a:pos x="20" y="68"/>
                </a:cxn>
                <a:cxn ang="0">
                  <a:pos x="20" y="68"/>
                </a:cxn>
                <a:cxn ang="0">
                  <a:pos x="20" y="96"/>
                </a:cxn>
                <a:cxn ang="0">
                  <a:pos x="18" y="120"/>
                </a:cxn>
                <a:cxn ang="0">
                  <a:pos x="4" y="174"/>
                </a:cxn>
                <a:cxn ang="0">
                  <a:pos x="4" y="174"/>
                </a:cxn>
                <a:cxn ang="0">
                  <a:pos x="0" y="192"/>
                </a:cxn>
                <a:cxn ang="0">
                  <a:pos x="0" y="208"/>
                </a:cxn>
                <a:cxn ang="0">
                  <a:pos x="2" y="224"/>
                </a:cxn>
                <a:cxn ang="0">
                  <a:pos x="4" y="238"/>
                </a:cxn>
                <a:cxn ang="0">
                  <a:pos x="10" y="268"/>
                </a:cxn>
                <a:cxn ang="0">
                  <a:pos x="18" y="292"/>
                </a:cxn>
                <a:cxn ang="0">
                  <a:pos x="18" y="292"/>
                </a:cxn>
                <a:cxn ang="0">
                  <a:pos x="20" y="316"/>
                </a:cxn>
                <a:cxn ang="0">
                  <a:pos x="20" y="338"/>
                </a:cxn>
                <a:cxn ang="0">
                  <a:pos x="16" y="362"/>
                </a:cxn>
                <a:cxn ang="0">
                  <a:pos x="10" y="388"/>
                </a:cxn>
                <a:cxn ang="0">
                  <a:pos x="10" y="388"/>
                </a:cxn>
                <a:cxn ang="0">
                  <a:pos x="8" y="402"/>
                </a:cxn>
                <a:cxn ang="0">
                  <a:pos x="8" y="416"/>
                </a:cxn>
                <a:cxn ang="0">
                  <a:pos x="8" y="442"/>
                </a:cxn>
                <a:cxn ang="0">
                  <a:pos x="12" y="462"/>
                </a:cxn>
                <a:cxn ang="0">
                  <a:pos x="12" y="470"/>
                </a:cxn>
                <a:cxn ang="0">
                  <a:pos x="44" y="470"/>
                </a:cxn>
              </a:cxnLst>
              <a:rect l="T0" t="T1" r="T2" b="T3"/>
              <a:pathLst>
                <a:path w="56" h="470">
                  <a:moveTo>
                    <a:pt x="44" y="470"/>
                  </a:moveTo>
                  <a:lnTo>
                    <a:pt x="44" y="470"/>
                  </a:lnTo>
                  <a:lnTo>
                    <a:pt x="44" y="462"/>
                  </a:lnTo>
                  <a:lnTo>
                    <a:pt x="48" y="442"/>
                  </a:lnTo>
                  <a:lnTo>
                    <a:pt x="48" y="416"/>
                  </a:lnTo>
                  <a:lnTo>
                    <a:pt x="48" y="402"/>
                  </a:lnTo>
                  <a:lnTo>
                    <a:pt x="46" y="388"/>
                  </a:lnTo>
                  <a:lnTo>
                    <a:pt x="40" y="362"/>
                  </a:lnTo>
                  <a:lnTo>
                    <a:pt x="36" y="338"/>
                  </a:lnTo>
                  <a:lnTo>
                    <a:pt x="36" y="316"/>
                  </a:lnTo>
                  <a:lnTo>
                    <a:pt x="38" y="292"/>
                  </a:lnTo>
                  <a:lnTo>
                    <a:pt x="46" y="268"/>
                  </a:lnTo>
                  <a:lnTo>
                    <a:pt x="52" y="238"/>
                  </a:lnTo>
                  <a:lnTo>
                    <a:pt x="54" y="224"/>
                  </a:lnTo>
                  <a:lnTo>
                    <a:pt x="56" y="208"/>
                  </a:lnTo>
                  <a:lnTo>
                    <a:pt x="56" y="192"/>
                  </a:lnTo>
                  <a:lnTo>
                    <a:pt x="52" y="174"/>
                  </a:lnTo>
                  <a:lnTo>
                    <a:pt x="38" y="120"/>
                  </a:lnTo>
                  <a:lnTo>
                    <a:pt x="36" y="96"/>
                  </a:lnTo>
                  <a:lnTo>
                    <a:pt x="36" y="68"/>
                  </a:lnTo>
                  <a:lnTo>
                    <a:pt x="36" y="40"/>
                  </a:lnTo>
                  <a:lnTo>
                    <a:pt x="32" y="18"/>
                  </a:lnTo>
                  <a:lnTo>
                    <a:pt x="28" y="0"/>
                  </a:lnTo>
                  <a:lnTo>
                    <a:pt x="24" y="18"/>
                  </a:lnTo>
                  <a:lnTo>
                    <a:pt x="20" y="40"/>
                  </a:lnTo>
                  <a:lnTo>
                    <a:pt x="20" y="68"/>
                  </a:lnTo>
                  <a:lnTo>
                    <a:pt x="20" y="96"/>
                  </a:lnTo>
                  <a:lnTo>
                    <a:pt x="18" y="120"/>
                  </a:lnTo>
                  <a:lnTo>
                    <a:pt x="4" y="174"/>
                  </a:lnTo>
                  <a:lnTo>
                    <a:pt x="0" y="192"/>
                  </a:lnTo>
                  <a:lnTo>
                    <a:pt x="0" y="208"/>
                  </a:lnTo>
                  <a:lnTo>
                    <a:pt x="2" y="224"/>
                  </a:lnTo>
                  <a:lnTo>
                    <a:pt x="4" y="238"/>
                  </a:lnTo>
                  <a:lnTo>
                    <a:pt x="10" y="268"/>
                  </a:lnTo>
                  <a:lnTo>
                    <a:pt x="18" y="292"/>
                  </a:lnTo>
                  <a:lnTo>
                    <a:pt x="20" y="316"/>
                  </a:lnTo>
                  <a:lnTo>
                    <a:pt x="20" y="338"/>
                  </a:lnTo>
                  <a:lnTo>
                    <a:pt x="16" y="362"/>
                  </a:lnTo>
                  <a:lnTo>
                    <a:pt x="10" y="388"/>
                  </a:lnTo>
                  <a:lnTo>
                    <a:pt x="8" y="402"/>
                  </a:lnTo>
                  <a:lnTo>
                    <a:pt x="8" y="416"/>
                  </a:lnTo>
                  <a:lnTo>
                    <a:pt x="8" y="442"/>
                  </a:lnTo>
                  <a:lnTo>
                    <a:pt x="12" y="462"/>
                  </a:lnTo>
                  <a:lnTo>
                    <a:pt x="12" y="470"/>
                  </a:lnTo>
                  <a:lnTo>
                    <a:pt x="44" y="470"/>
                  </a:lnTo>
                  <a:close/>
                </a:path>
              </a:pathLst>
            </a:custGeom>
            <a:solidFill>
              <a:srgbClr val="FF7F00"/>
            </a:solidFill>
            <a:ln w="9525">
              <a:noFill/>
              <a:round/>
              <a:headEnd/>
              <a:tailEnd/>
            </a:ln>
          </p:spPr>
          <p:txBody>
            <a:bodyPr/>
            <a:lstStyle/>
            <a:p>
              <a:endParaRPr lang="fi-FI"/>
            </a:p>
          </p:txBody>
        </p:sp>
        <p:sp>
          <p:nvSpPr>
            <p:cNvPr id="3081" name="Freeform 125"/>
            <p:cNvSpPr>
              <a:spLocks/>
            </p:cNvSpPr>
            <p:nvPr/>
          </p:nvSpPr>
          <p:spPr bwMode="auto">
            <a:xfrm>
              <a:off x="866775" y="295275"/>
              <a:ext cx="31750" cy="168275"/>
            </a:xfrm>
            <a:custGeom>
              <a:avLst/>
              <a:gdLst>
                <a:gd name="T0" fmla="*/ 0 w 20"/>
                <a:gd name="T1" fmla="*/ 0 h 106"/>
                <a:gd name="T2" fmla="*/ 20 w 20"/>
                <a:gd name="T3" fmla="*/ 106 h 106"/>
              </a:gdLst>
              <a:ahLst/>
              <a:cxnLst>
                <a:cxn ang="0">
                  <a:pos x="0" y="52"/>
                </a:cxn>
                <a:cxn ang="0">
                  <a:pos x="0" y="52"/>
                </a:cxn>
                <a:cxn ang="0">
                  <a:pos x="0" y="70"/>
                </a:cxn>
                <a:cxn ang="0">
                  <a:pos x="2" y="84"/>
                </a:cxn>
                <a:cxn ang="0">
                  <a:pos x="6" y="96"/>
                </a:cxn>
                <a:cxn ang="0">
                  <a:pos x="10" y="106"/>
                </a:cxn>
                <a:cxn ang="0">
                  <a:pos x="10" y="106"/>
                </a:cxn>
                <a:cxn ang="0">
                  <a:pos x="14" y="96"/>
                </a:cxn>
                <a:cxn ang="0">
                  <a:pos x="18" y="84"/>
                </a:cxn>
                <a:cxn ang="0">
                  <a:pos x="20" y="70"/>
                </a:cxn>
                <a:cxn ang="0">
                  <a:pos x="20" y="52"/>
                </a:cxn>
                <a:cxn ang="0">
                  <a:pos x="20" y="52"/>
                </a:cxn>
                <a:cxn ang="0">
                  <a:pos x="20" y="36"/>
                </a:cxn>
                <a:cxn ang="0">
                  <a:pos x="18" y="22"/>
                </a:cxn>
                <a:cxn ang="0">
                  <a:pos x="14" y="8"/>
                </a:cxn>
                <a:cxn ang="0">
                  <a:pos x="10" y="0"/>
                </a:cxn>
                <a:cxn ang="0">
                  <a:pos x="10" y="0"/>
                </a:cxn>
                <a:cxn ang="0">
                  <a:pos x="6" y="8"/>
                </a:cxn>
                <a:cxn ang="0">
                  <a:pos x="2" y="22"/>
                </a:cxn>
                <a:cxn ang="0">
                  <a:pos x="0" y="36"/>
                </a:cxn>
                <a:cxn ang="0">
                  <a:pos x="0" y="52"/>
                </a:cxn>
                <a:cxn ang="0">
                  <a:pos x="0" y="52"/>
                </a:cxn>
              </a:cxnLst>
              <a:rect l="T0" t="T1" r="T2" b="T3"/>
              <a:pathLst>
                <a:path w="20" h="106">
                  <a:moveTo>
                    <a:pt x="0" y="52"/>
                  </a:moveTo>
                  <a:lnTo>
                    <a:pt x="0" y="52"/>
                  </a:lnTo>
                  <a:lnTo>
                    <a:pt x="0" y="70"/>
                  </a:lnTo>
                  <a:lnTo>
                    <a:pt x="2" y="84"/>
                  </a:lnTo>
                  <a:lnTo>
                    <a:pt x="6" y="96"/>
                  </a:lnTo>
                  <a:lnTo>
                    <a:pt x="10" y="106"/>
                  </a:lnTo>
                  <a:lnTo>
                    <a:pt x="14" y="96"/>
                  </a:lnTo>
                  <a:lnTo>
                    <a:pt x="18" y="84"/>
                  </a:lnTo>
                  <a:lnTo>
                    <a:pt x="20" y="70"/>
                  </a:lnTo>
                  <a:lnTo>
                    <a:pt x="20" y="52"/>
                  </a:lnTo>
                  <a:lnTo>
                    <a:pt x="20" y="36"/>
                  </a:lnTo>
                  <a:lnTo>
                    <a:pt x="18" y="22"/>
                  </a:lnTo>
                  <a:lnTo>
                    <a:pt x="14" y="8"/>
                  </a:lnTo>
                  <a:lnTo>
                    <a:pt x="10" y="0"/>
                  </a:lnTo>
                  <a:lnTo>
                    <a:pt x="6" y="8"/>
                  </a:lnTo>
                  <a:lnTo>
                    <a:pt x="2" y="22"/>
                  </a:lnTo>
                  <a:lnTo>
                    <a:pt x="0" y="36"/>
                  </a:lnTo>
                  <a:lnTo>
                    <a:pt x="0" y="52"/>
                  </a:lnTo>
                  <a:close/>
                </a:path>
              </a:pathLst>
            </a:custGeom>
            <a:solidFill>
              <a:srgbClr val="FFC800"/>
            </a:solidFill>
            <a:ln w="9525">
              <a:noFill/>
              <a:round/>
              <a:headEnd/>
              <a:tailEnd/>
            </a:ln>
          </p:spPr>
          <p:txBody>
            <a:bodyPr/>
            <a:lstStyle/>
            <a:p>
              <a:endParaRPr lang="fi-FI"/>
            </a:p>
          </p:txBody>
        </p:sp>
        <p:sp>
          <p:nvSpPr>
            <p:cNvPr id="3082" name="Freeform 126"/>
            <p:cNvSpPr>
              <a:spLocks/>
            </p:cNvSpPr>
            <p:nvPr/>
          </p:nvSpPr>
          <p:spPr bwMode="auto">
            <a:xfrm>
              <a:off x="901700" y="260350"/>
              <a:ext cx="603250" cy="603250"/>
            </a:xfrm>
            <a:custGeom>
              <a:avLst/>
              <a:gdLst>
                <a:gd name="T0" fmla="*/ 0 w 380"/>
                <a:gd name="T1" fmla="*/ 0 h 380"/>
                <a:gd name="T2" fmla="*/ 380 w 380"/>
                <a:gd name="T3" fmla="*/ 380 h 380"/>
              </a:gdLst>
              <a:ahLst/>
              <a:cxnLst>
                <a:cxn ang="0">
                  <a:pos x="354" y="12"/>
                </a:cxn>
                <a:cxn ang="0">
                  <a:pos x="334" y="24"/>
                </a:cxn>
                <a:cxn ang="0">
                  <a:pos x="296" y="60"/>
                </a:cxn>
                <a:cxn ang="0">
                  <a:pos x="296" y="60"/>
                </a:cxn>
                <a:cxn ang="0">
                  <a:pos x="270" y="84"/>
                </a:cxn>
                <a:cxn ang="0">
                  <a:pos x="212" y="120"/>
                </a:cxn>
                <a:cxn ang="0">
                  <a:pos x="200" y="128"/>
                </a:cxn>
                <a:cxn ang="0">
                  <a:pos x="172" y="156"/>
                </a:cxn>
                <a:cxn ang="0">
                  <a:pos x="146" y="196"/>
                </a:cxn>
                <a:cxn ang="0">
                  <a:pos x="134" y="216"/>
                </a:cxn>
                <a:cxn ang="0">
                  <a:pos x="106" y="248"/>
                </a:cxn>
                <a:cxn ang="0">
                  <a:pos x="66" y="276"/>
                </a:cxn>
                <a:cxn ang="0">
                  <a:pos x="54" y="284"/>
                </a:cxn>
                <a:cxn ang="0">
                  <a:pos x="24" y="314"/>
                </a:cxn>
                <a:cxn ang="0">
                  <a:pos x="6" y="338"/>
                </a:cxn>
                <a:cxn ang="0">
                  <a:pos x="6" y="352"/>
                </a:cxn>
                <a:cxn ang="0">
                  <a:pos x="40" y="374"/>
                </a:cxn>
                <a:cxn ang="0">
                  <a:pos x="48" y="370"/>
                </a:cxn>
                <a:cxn ang="0">
                  <a:pos x="86" y="338"/>
                </a:cxn>
                <a:cxn ang="0">
                  <a:pos x="104" y="314"/>
                </a:cxn>
                <a:cxn ang="0">
                  <a:pos x="118" y="292"/>
                </a:cxn>
                <a:cxn ang="0">
                  <a:pos x="146" y="260"/>
                </a:cxn>
                <a:cxn ang="0">
                  <a:pos x="184" y="234"/>
                </a:cxn>
                <a:cxn ang="0">
                  <a:pos x="204" y="222"/>
                </a:cxn>
                <a:cxn ang="0">
                  <a:pos x="244" y="190"/>
                </a:cxn>
                <a:cxn ang="0">
                  <a:pos x="260" y="168"/>
                </a:cxn>
                <a:cxn ang="0">
                  <a:pos x="276" y="140"/>
                </a:cxn>
                <a:cxn ang="0">
                  <a:pos x="306" y="98"/>
                </a:cxn>
                <a:cxn ang="0">
                  <a:pos x="320" y="84"/>
                </a:cxn>
                <a:cxn ang="0">
                  <a:pos x="356" y="46"/>
                </a:cxn>
                <a:cxn ang="0">
                  <a:pos x="368" y="26"/>
                </a:cxn>
                <a:cxn ang="0">
                  <a:pos x="354" y="12"/>
                </a:cxn>
              </a:cxnLst>
              <a:rect l="T0" t="T1" r="T2" b="T3"/>
              <a:pathLst>
                <a:path w="380" h="380">
                  <a:moveTo>
                    <a:pt x="354" y="12"/>
                  </a:moveTo>
                  <a:lnTo>
                    <a:pt x="354" y="12"/>
                  </a:lnTo>
                  <a:lnTo>
                    <a:pt x="348" y="16"/>
                  </a:lnTo>
                  <a:lnTo>
                    <a:pt x="334" y="24"/>
                  </a:lnTo>
                  <a:lnTo>
                    <a:pt x="316" y="38"/>
                  </a:lnTo>
                  <a:lnTo>
                    <a:pt x="296" y="60"/>
                  </a:lnTo>
                  <a:lnTo>
                    <a:pt x="282" y="74"/>
                  </a:lnTo>
                  <a:lnTo>
                    <a:pt x="270" y="84"/>
                  </a:lnTo>
                  <a:lnTo>
                    <a:pt x="240" y="104"/>
                  </a:lnTo>
                  <a:lnTo>
                    <a:pt x="212" y="120"/>
                  </a:lnTo>
                  <a:lnTo>
                    <a:pt x="200" y="128"/>
                  </a:lnTo>
                  <a:lnTo>
                    <a:pt x="190" y="138"/>
                  </a:lnTo>
                  <a:lnTo>
                    <a:pt x="172" y="156"/>
                  </a:lnTo>
                  <a:lnTo>
                    <a:pt x="158" y="176"/>
                  </a:lnTo>
                  <a:lnTo>
                    <a:pt x="146" y="196"/>
                  </a:lnTo>
                  <a:lnTo>
                    <a:pt x="134" y="216"/>
                  </a:lnTo>
                  <a:lnTo>
                    <a:pt x="120" y="234"/>
                  </a:lnTo>
                  <a:lnTo>
                    <a:pt x="106" y="248"/>
                  </a:lnTo>
                  <a:lnTo>
                    <a:pt x="88" y="262"/>
                  </a:lnTo>
                  <a:lnTo>
                    <a:pt x="66" y="276"/>
                  </a:lnTo>
                  <a:lnTo>
                    <a:pt x="54" y="284"/>
                  </a:lnTo>
                  <a:lnTo>
                    <a:pt x="44" y="294"/>
                  </a:lnTo>
                  <a:lnTo>
                    <a:pt x="24" y="314"/>
                  </a:lnTo>
                  <a:lnTo>
                    <a:pt x="12" y="330"/>
                  </a:lnTo>
                  <a:lnTo>
                    <a:pt x="6" y="338"/>
                  </a:lnTo>
                  <a:lnTo>
                    <a:pt x="0" y="346"/>
                  </a:lnTo>
                  <a:lnTo>
                    <a:pt x="6" y="352"/>
                  </a:lnTo>
                  <a:lnTo>
                    <a:pt x="34" y="380"/>
                  </a:lnTo>
                  <a:lnTo>
                    <a:pt x="40" y="374"/>
                  </a:lnTo>
                  <a:lnTo>
                    <a:pt x="48" y="370"/>
                  </a:lnTo>
                  <a:lnTo>
                    <a:pt x="66" y="356"/>
                  </a:lnTo>
                  <a:lnTo>
                    <a:pt x="86" y="338"/>
                  </a:lnTo>
                  <a:lnTo>
                    <a:pt x="96" y="326"/>
                  </a:lnTo>
                  <a:lnTo>
                    <a:pt x="104" y="314"/>
                  </a:lnTo>
                  <a:lnTo>
                    <a:pt x="118" y="292"/>
                  </a:lnTo>
                  <a:lnTo>
                    <a:pt x="132" y="274"/>
                  </a:lnTo>
                  <a:lnTo>
                    <a:pt x="146" y="260"/>
                  </a:lnTo>
                  <a:lnTo>
                    <a:pt x="164" y="246"/>
                  </a:lnTo>
                  <a:lnTo>
                    <a:pt x="184" y="234"/>
                  </a:lnTo>
                  <a:lnTo>
                    <a:pt x="204" y="222"/>
                  </a:lnTo>
                  <a:lnTo>
                    <a:pt x="224" y="208"/>
                  </a:lnTo>
                  <a:lnTo>
                    <a:pt x="244" y="190"/>
                  </a:lnTo>
                  <a:lnTo>
                    <a:pt x="252" y="180"/>
                  </a:lnTo>
                  <a:lnTo>
                    <a:pt x="260" y="168"/>
                  </a:lnTo>
                  <a:lnTo>
                    <a:pt x="276" y="140"/>
                  </a:lnTo>
                  <a:lnTo>
                    <a:pt x="296" y="110"/>
                  </a:lnTo>
                  <a:lnTo>
                    <a:pt x="306" y="98"/>
                  </a:lnTo>
                  <a:lnTo>
                    <a:pt x="320" y="84"/>
                  </a:lnTo>
                  <a:lnTo>
                    <a:pt x="342" y="64"/>
                  </a:lnTo>
                  <a:lnTo>
                    <a:pt x="356" y="46"/>
                  </a:lnTo>
                  <a:lnTo>
                    <a:pt x="364" y="32"/>
                  </a:lnTo>
                  <a:lnTo>
                    <a:pt x="368" y="26"/>
                  </a:lnTo>
                  <a:lnTo>
                    <a:pt x="380" y="0"/>
                  </a:lnTo>
                  <a:lnTo>
                    <a:pt x="354" y="12"/>
                  </a:lnTo>
                  <a:close/>
                </a:path>
              </a:pathLst>
            </a:custGeom>
            <a:solidFill>
              <a:srgbClr val="FFC800"/>
            </a:solidFill>
            <a:ln w="9525">
              <a:noFill/>
              <a:round/>
              <a:headEnd/>
              <a:tailEnd/>
            </a:ln>
          </p:spPr>
          <p:txBody>
            <a:bodyPr/>
            <a:lstStyle/>
            <a:p>
              <a:endParaRPr lang="fi-FI"/>
            </a:p>
          </p:txBody>
        </p:sp>
        <p:sp>
          <p:nvSpPr>
            <p:cNvPr id="3083" name="Freeform 127"/>
            <p:cNvSpPr>
              <a:spLocks/>
            </p:cNvSpPr>
            <p:nvPr/>
          </p:nvSpPr>
          <p:spPr bwMode="auto">
            <a:xfrm>
              <a:off x="923925" y="295275"/>
              <a:ext cx="546100" cy="546100"/>
            </a:xfrm>
            <a:custGeom>
              <a:avLst/>
              <a:gdLst>
                <a:gd name="T0" fmla="*/ 0 w 344"/>
                <a:gd name="T1" fmla="*/ 0 h 344"/>
                <a:gd name="T2" fmla="*/ 344 w 344"/>
                <a:gd name="T3" fmla="*/ 344 h 344"/>
              </a:gdLst>
              <a:ahLst/>
              <a:cxnLst>
                <a:cxn ang="0">
                  <a:pos x="22" y="344"/>
                </a:cxn>
                <a:cxn ang="0">
                  <a:pos x="22" y="344"/>
                </a:cxn>
                <a:cxn ang="0">
                  <a:pos x="28" y="340"/>
                </a:cxn>
                <a:cxn ang="0">
                  <a:pos x="44" y="328"/>
                </a:cxn>
                <a:cxn ang="0">
                  <a:pos x="64" y="310"/>
                </a:cxn>
                <a:cxn ang="0">
                  <a:pos x="72" y="298"/>
                </a:cxn>
                <a:cxn ang="0">
                  <a:pos x="82" y="288"/>
                </a:cxn>
                <a:cxn ang="0">
                  <a:pos x="82" y="288"/>
                </a:cxn>
                <a:cxn ang="0">
                  <a:pos x="96" y="266"/>
                </a:cxn>
                <a:cxn ang="0">
                  <a:pos x="110" y="246"/>
                </a:cxn>
                <a:cxn ang="0">
                  <a:pos x="126" y="230"/>
                </a:cxn>
                <a:cxn ang="0">
                  <a:pos x="144" y="216"/>
                </a:cxn>
                <a:cxn ang="0">
                  <a:pos x="144" y="216"/>
                </a:cxn>
                <a:cxn ang="0">
                  <a:pos x="166" y="202"/>
                </a:cxn>
                <a:cxn ang="0">
                  <a:pos x="192" y="186"/>
                </a:cxn>
                <a:cxn ang="0">
                  <a:pos x="204" y="178"/>
                </a:cxn>
                <a:cxn ang="0">
                  <a:pos x="216" y="168"/>
                </a:cxn>
                <a:cxn ang="0">
                  <a:pos x="228" y="156"/>
                </a:cxn>
                <a:cxn ang="0">
                  <a:pos x="238" y="142"/>
                </a:cxn>
                <a:cxn ang="0">
                  <a:pos x="238" y="142"/>
                </a:cxn>
                <a:cxn ang="0">
                  <a:pos x="266" y="94"/>
                </a:cxn>
                <a:cxn ang="0">
                  <a:pos x="280" y="74"/>
                </a:cxn>
                <a:cxn ang="0">
                  <a:pos x="300" y="54"/>
                </a:cxn>
                <a:cxn ang="0">
                  <a:pos x="300" y="54"/>
                </a:cxn>
                <a:cxn ang="0">
                  <a:pos x="320" y="34"/>
                </a:cxn>
                <a:cxn ang="0">
                  <a:pos x="334" y="18"/>
                </a:cxn>
                <a:cxn ang="0">
                  <a:pos x="344" y="0"/>
                </a:cxn>
                <a:cxn ang="0">
                  <a:pos x="344" y="0"/>
                </a:cxn>
                <a:cxn ang="0">
                  <a:pos x="344" y="0"/>
                </a:cxn>
                <a:cxn ang="0">
                  <a:pos x="326" y="10"/>
                </a:cxn>
                <a:cxn ang="0">
                  <a:pos x="310" y="24"/>
                </a:cxn>
                <a:cxn ang="0">
                  <a:pos x="290" y="44"/>
                </a:cxn>
                <a:cxn ang="0">
                  <a:pos x="290" y="44"/>
                </a:cxn>
                <a:cxn ang="0">
                  <a:pos x="270" y="64"/>
                </a:cxn>
                <a:cxn ang="0">
                  <a:pos x="250" y="78"/>
                </a:cxn>
                <a:cxn ang="0">
                  <a:pos x="202" y="108"/>
                </a:cxn>
                <a:cxn ang="0">
                  <a:pos x="202" y="108"/>
                </a:cxn>
                <a:cxn ang="0">
                  <a:pos x="188" y="116"/>
                </a:cxn>
                <a:cxn ang="0">
                  <a:pos x="176" y="128"/>
                </a:cxn>
                <a:cxn ang="0">
                  <a:pos x="166" y="140"/>
                </a:cxn>
                <a:cxn ang="0">
                  <a:pos x="158" y="152"/>
                </a:cxn>
                <a:cxn ang="0">
                  <a:pos x="142" y="178"/>
                </a:cxn>
                <a:cxn ang="0">
                  <a:pos x="128" y="200"/>
                </a:cxn>
                <a:cxn ang="0">
                  <a:pos x="128" y="200"/>
                </a:cxn>
                <a:cxn ang="0">
                  <a:pos x="114" y="218"/>
                </a:cxn>
                <a:cxn ang="0">
                  <a:pos x="98" y="234"/>
                </a:cxn>
                <a:cxn ang="0">
                  <a:pos x="78" y="248"/>
                </a:cxn>
                <a:cxn ang="0">
                  <a:pos x="56" y="262"/>
                </a:cxn>
                <a:cxn ang="0">
                  <a:pos x="56" y="262"/>
                </a:cxn>
                <a:cxn ang="0">
                  <a:pos x="46" y="272"/>
                </a:cxn>
                <a:cxn ang="0">
                  <a:pos x="34" y="280"/>
                </a:cxn>
                <a:cxn ang="0">
                  <a:pos x="16" y="300"/>
                </a:cxn>
                <a:cxn ang="0">
                  <a:pos x="4" y="316"/>
                </a:cxn>
                <a:cxn ang="0">
                  <a:pos x="0" y="322"/>
                </a:cxn>
                <a:cxn ang="0">
                  <a:pos x="22" y="344"/>
                </a:cxn>
              </a:cxnLst>
              <a:rect l="T0" t="T1" r="T2" b="T3"/>
              <a:pathLst>
                <a:path w="344" h="344">
                  <a:moveTo>
                    <a:pt x="22" y="344"/>
                  </a:moveTo>
                  <a:lnTo>
                    <a:pt x="22" y="344"/>
                  </a:lnTo>
                  <a:lnTo>
                    <a:pt x="28" y="340"/>
                  </a:lnTo>
                  <a:lnTo>
                    <a:pt x="44" y="328"/>
                  </a:lnTo>
                  <a:lnTo>
                    <a:pt x="64" y="310"/>
                  </a:lnTo>
                  <a:lnTo>
                    <a:pt x="72" y="298"/>
                  </a:lnTo>
                  <a:lnTo>
                    <a:pt x="82" y="288"/>
                  </a:lnTo>
                  <a:lnTo>
                    <a:pt x="96" y="266"/>
                  </a:lnTo>
                  <a:lnTo>
                    <a:pt x="110" y="246"/>
                  </a:lnTo>
                  <a:lnTo>
                    <a:pt x="126" y="230"/>
                  </a:lnTo>
                  <a:lnTo>
                    <a:pt x="144" y="216"/>
                  </a:lnTo>
                  <a:lnTo>
                    <a:pt x="166" y="202"/>
                  </a:lnTo>
                  <a:lnTo>
                    <a:pt x="192" y="186"/>
                  </a:lnTo>
                  <a:lnTo>
                    <a:pt x="204" y="178"/>
                  </a:lnTo>
                  <a:lnTo>
                    <a:pt x="216" y="168"/>
                  </a:lnTo>
                  <a:lnTo>
                    <a:pt x="228" y="156"/>
                  </a:lnTo>
                  <a:lnTo>
                    <a:pt x="238" y="142"/>
                  </a:lnTo>
                  <a:lnTo>
                    <a:pt x="266" y="94"/>
                  </a:lnTo>
                  <a:lnTo>
                    <a:pt x="280" y="74"/>
                  </a:lnTo>
                  <a:lnTo>
                    <a:pt x="300" y="54"/>
                  </a:lnTo>
                  <a:lnTo>
                    <a:pt x="320" y="34"/>
                  </a:lnTo>
                  <a:lnTo>
                    <a:pt x="334" y="18"/>
                  </a:lnTo>
                  <a:lnTo>
                    <a:pt x="344" y="0"/>
                  </a:lnTo>
                  <a:lnTo>
                    <a:pt x="326" y="10"/>
                  </a:lnTo>
                  <a:lnTo>
                    <a:pt x="310" y="24"/>
                  </a:lnTo>
                  <a:lnTo>
                    <a:pt x="290" y="44"/>
                  </a:lnTo>
                  <a:lnTo>
                    <a:pt x="270" y="64"/>
                  </a:lnTo>
                  <a:lnTo>
                    <a:pt x="250" y="78"/>
                  </a:lnTo>
                  <a:lnTo>
                    <a:pt x="202" y="108"/>
                  </a:lnTo>
                  <a:lnTo>
                    <a:pt x="188" y="116"/>
                  </a:lnTo>
                  <a:lnTo>
                    <a:pt x="176" y="128"/>
                  </a:lnTo>
                  <a:lnTo>
                    <a:pt x="166" y="140"/>
                  </a:lnTo>
                  <a:lnTo>
                    <a:pt x="158" y="152"/>
                  </a:lnTo>
                  <a:lnTo>
                    <a:pt x="142" y="178"/>
                  </a:lnTo>
                  <a:lnTo>
                    <a:pt x="128" y="200"/>
                  </a:lnTo>
                  <a:lnTo>
                    <a:pt x="114" y="218"/>
                  </a:lnTo>
                  <a:lnTo>
                    <a:pt x="98" y="234"/>
                  </a:lnTo>
                  <a:lnTo>
                    <a:pt x="78" y="248"/>
                  </a:lnTo>
                  <a:lnTo>
                    <a:pt x="56" y="262"/>
                  </a:lnTo>
                  <a:lnTo>
                    <a:pt x="46" y="272"/>
                  </a:lnTo>
                  <a:lnTo>
                    <a:pt x="34" y="280"/>
                  </a:lnTo>
                  <a:lnTo>
                    <a:pt x="16" y="300"/>
                  </a:lnTo>
                  <a:lnTo>
                    <a:pt x="4" y="316"/>
                  </a:lnTo>
                  <a:lnTo>
                    <a:pt x="0" y="322"/>
                  </a:lnTo>
                  <a:lnTo>
                    <a:pt x="22" y="344"/>
                  </a:lnTo>
                  <a:close/>
                </a:path>
              </a:pathLst>
            </a:custGeom>
            <a:solidFill>
              <a:srgbClr val="FF7F00"/>
            </a:solidFill>
            <a:ln w="9525">
              <a:noFill/>
              <a:round/>
              <a:headEnd/>
              <a:tailEnd/>
            </a:ln>
          </p:spPr>
          <p:txBody>
            <a:bodyPr/>
            <a:lstStyle/>
            <a:p>
              <a:endParaRPr lang="fi-FI"/>
            </a:p>
          </p:txBody>
        </p:sp>
        <p:sp>
          <p:nvSpPr>
            <p:cNvPr id="3084" name="Freeform 128"/>
            <p:cNvSpPr>
              <a:spLocks/>
            </p:cNvSpPr>
            <p:nvPr/>
          </p:nvSpPr>
          <p:spPr bwMode="auto">
            <a:xfrm>
              <a:off x="1177925" y="466725"/>
              <a:ext cx="120650" cy="120650"/>
            </a:xfrm>
            <a:custGeom>
              <a:avLst/>
              <a:gdLst>
                <a:gd name="T0" fmla="*/ 0 w 76"/>
                <a:gd name="T1" fmla="*/ 0 h 76"/>
                <a:gd name="T2" fmla="*/ 76 w 76"/>
                <a:gd name="T3" fmla="*/ 76 h 76"/>
              </a:gdLst>
              <a:ahLst/>
              <a:cxnLst>
                <a:cxn ang="0">
                  <a:pos x="30" y="30"/>
                </a:cxn>
                <a:cxn ang="0">
                  <a:pos x="30" y="30"/>
                </a:cxn>
                <a:cxn ang="0">
                  <a:pos x="20" y="42"/>
                </a:cxn>
                <a:cxn ang="0">
                  <a:pos x="10" y="54"/>
                </a:cxn>
                <a:cxn ang="0">
                  <a:pos x="4" y="66"/>
                </a:cxn>
                <a:cxn ang="0">
                  <a:pos x="0" y="76"/>
                </a:cxn>
                <a:cxn ang="0">
                  <a:pos x="0" y="76"/>
                </a:cxn>
                <a:cxn ang="0">
                  <a:pos x="10" y="72"/>
                </a:cxn>
                <a:cxn ang="0">
                  <a:pos x="22" y="66"/>
                </a:cxn>
                <a:cxn ang="0">
                  <a:pos x="34" y="56"/>
                </a:cxn>
                <a:cxn ang="0">
                  <a:pos x="46" y="46"/>
                </a:cxn>
                <a:cxn ang="0">
                  <a:pos x="46" y="46"/>
                </a:cxn>
                <a:cxn ang="0">
                  <a:pos x="58" y="34"/>
                </a:cxn>
                <a:cxn ang="0">
                  <a:pos x="66" y="22"/>
                </a:cxn>
                <a:cxn ang="0">
                  <a:pos x="72" y="10"/>
                </a:cxn>
                <a:cxn ang="0">
                  <a:pos x="76" y="0"/>
                </a:cxn>
                <a:cxn ang="0">
                  <a:pos x="76" y="0"/>
                </a:cxn>
                <a:cxn ang="0">
                  <a:pos x="66" y="4"/>
                </a:cxn>
                <a:cxn ang="0">
                  <a:pos x="54" y="10"/>
                </a:cxn>
                <a:cxn ang="0">
                  <a:pos x="42" y="18"/>
                </a:cxn>
                <a:cxn ang="0">
                  <a:pos x="30" y="30"/>
                </a:cxn>
                <a:cxn ang="0">
                  <a:pos x="30" y="30"/>
                </a:cxn>
              </a:cxnLst>
              <a:rect l="T0" t="T1" r="T2" b="T3"/>
              <a:pathLst>
                <a:path w="76" h="76">
                  <a:moveTo>
                    <a:pt x="30" y="30"/>
                  </a:moveTo>
                  <a:lnTo>
                    <a:pt x="30" y="30"/>
                  </a:lnTo>
                  <a:lnTo>
                    <a:pt x="20" y="42"/>
                  </a:lnTo>
                  <a:lnTo>
                    <a:pt x="10" y="54"/>
                  </a:lnTo>
                  <a:lnTo>
                    <a:pt x="4" y="66"/>
                  </a:lnTo>
                  <a:lnTo>
                    <a:pt x="0" y="76"/>
                  </a:lnTo>
                  <a:lnTo>
                    <a:pt x="10" y="72"/>
                  </a:lnTo>
                  <a:lnTo>
                    <a:pt x="22" y="66"/>
                  </a:lnTo>
                  <a:lnTo>
                    <a:pt x="34" y="56"/>
                  </a:lnTo>
                  <a:lnTo>
                    <a:pt x="46" y="46"/>
                  </a:lnTo>
                  <a:lnTo>
                    <a:pt x="58" y="34"/>
                  </a:lnTo>
                  <a:lnTo>
                    <a:pt x="66" y="22"/>
                  </a:lnTo>
                  <a:lnTo>
                    <a:pt x="72" y="10"/>
                  </a:lnTo>
                  <a:lnTo>
                    <a:pt x="76" y="0"/>
                  </a:lnTo>
                  <a:lnTo>
                    <a:pt x="66" y="4"/>
                  </a:lnTo>
                  <a:lnTo>
                    <a:pt x="54" y="10"/>
                  </a:lnTo>
                  <a:lnTo>
                    <a:pt x="42" y="18"/>
                  </a:lnTo>
                  <a:lnTo>
                    <a:pt x="30" y="30"/>
                  </a:lnTo>
                  <a:close/>
                </a:path>
              </a:pathLst>
            </a:custGeom>
            <a:solidFill>
              <a:srgbClr val="FFC800"/>
            </a:solidFill>
            <a:ln w="9525">
              <a:noFill/>
              <a:round/>
              <a:headEnd/>
              <a:tailEnd/>
            </a:ln>
          </p:spPr>
          <p:txBody>
            <a:bodyPr/>
            <a:lstStyle/>
            <a:p>
              <a:endParaRPr lang="fi-FI"/>
            </a:p>
          </p:txBody>
        </p:sp>
        <p:sp>
          <p:nvSpPr>
            <p:cNvPr id="3085" name="Freeform 129"/>
            <p:cNvSpPr>
              <a:spLocks/>
            </p:cNvSpPr>
            <p:nvPr/>
          </p:nvSpPr>
          <p:spPr bwMode="auto">
            <a:xfrm>
              <a:off x="946150" y="822325"/>
              <a:ext cx="815975" cy="120650"/>
            </a:xfrm>
            <a:custGeom>
              <a:avLst/>
              <a:gdLst>
                <a:gd name="T0" fmla="*/ 0 w 514"/>
                <a:gd name="T1" fmla="*/ 0 h 76"/>
                <a:gd name="T2" fmla="*/ 514 w 514"/>
                <a:gd name="T3" fmla="*/ 76 h 76"/>
              </a:gdLst>
              <a:ahLst/>
              <a:cxnLst>
                <a:cxn ang="0">
                  <a:pos x="488" y="28"/>
                </a:cxn>
                <a:cxn ang="0">
                  <a:pos x="466" y="24"/>
                </a:cxn>
                <a:cxn ang="0">
                  <a:pos x="412" y="20"/>
                </a:cxn>
                <a:cxn ang="0">
                  <a:pos x="412" y="20"/>
                </a:cxn>
                <a:cxn ang="0">
                  <a:pos x="376" y="20"/>
                </a:cxn>
                <a:cxn ang="0">
                  <a:pos x="310" y="4"/>
                </a:cxn>
                <a:cxn ang="0">
                  <a:pos x="296" y="2"/>
                </a:cxn>
                <a:cxn ang="0">
                  <a:pos x="256" y="2"/>
                </a:cxn>
                <a:cxn ang="0">
                  <a:pos x="210" y="12"/>
                </a:cxn>
                <a:cxn ang="0">
                  <a:pos x="186" y="18"/>
                </a:cxn>
                <a:cxn ang="0">
                  <a:pos x="146" y="20"/>
                </a:cxn>
                <a:cxn ang="0">
                  <a:pos x="98" y="10"/>
                </a:cxn>
                <a:cxn ang="0">
                  <a:pos x="82" y="8"/>
                </a:cxn>
                <a:cxn ang="0">
                  <a:pos x="42" y="8"/>
                </a:cxn>
                <a:cxn ang="0">
                  <a:pos x="10" y="12"/>
                </a:cxn>
                <a:cxn ang="0">
                  <a:pos x="0" y="22"/>
                </a:cxn>
                <a:cxn ang="0">
                  <a:pos x="10" y="64"/>
                </a:cxn>
                <a:cxn ang="0">
                  <a:pos x="18" y="64"/>
                </a:cxn>
                <a:cxn ang="0">
                  <a:pos x="68" y="68"/>
                </a:cxn>
                <a:cxn ang="0">
                  <a:pos x="98" y="66"/>
                </a:cxn>
                <a:cxn ang="0">
                  <a:pos x="122" y="60"/>
                </a:cxn>
                <a:cxn ang="0">
                  <a:pos x="166" y="56"/>
                </a:cxn>
                <a:cxn ang="0">
                  <a:pos x="210" y="64"/>
                </a:cxn>
                <a:cxn ang="0">
                  <a:pos x="232" y="70"/>
                </a:cxn>
                <a:cxn ang="0">
                  <a:pos x="282" y="76"/>
                </a:cxn>
                <a:cxn ang="0">
                  <a:pos x="310" y="72"/>
                </a:cxn>
                <a:cxn ang="0">
                  <a:pos x="342" y="64"/>
                </a:cxn>
                <a:cxn ang="0">
                  <a:pos x="394" y="54"/>
                </a:cxn>
                <a:cxn ang="0">
                  <a:pos x="412" y="56"/>
                </a:cxn>
                <a:cxn ang="0">
                  <a:pos x="466" y="52"/>
                </a:cxn>
                <a:cxn ang="0">
                  <a:pos x="488" y="48"/>
                </a:cxn>
                <a:cxn ang="0">
                  <a:pos x="488" y="28"/>
                </a:cxn>
              </a:cxnLst>
              <a:rect l="T0" t="T1" r="T2" b="T3"/>
              <a:pathLst>
                <a:path w="514" h="76">
                  <a:moveTo>
                    <a:pt x="488" y="28"/>
                  </a:moveTo>
                  <a:lnTo>
                    <a:pt x="488" y="28"/>
                  </a:lnTo>
                  <a:lnTo>
                    <a:pt x="480" y="26"/>
                  </a:lnTo>
                  <a:lnTo>
                    <a:pt x="466" y="24"/>
                  </a:lnTo>
                  <a:lnTo>
                    <a:pt x="442" y="20"/>
                  </a:lnTo>
                  <a:lnTo>
                    <a:pt x="412" y="20"/>
                  </a:lnTo>
                  <a:lnTo>
                    <a:pt x="394" y="22"/>
                  </a:lnTo>
                  <a:lnTo>
                    <a:pt x="376" y="20"/>
                  </a:lnTo>
                  <a:lnTo>
                    <a:pt x="342" y="12"/>
                  </a:lnTo>
                  <a:lnTo>
                    <a:pt x="310" y="4"/>
                  </a:lnTo>
                  <a:lnTo>
                    <a:pt x="296" y="2"/>
                  </a:lnTo>
                  <a:lnTo>
                    <a:pt x="282" y="0"/>
                  </a:lnTo>
                  <a:lnTo>
                    <a:pt x="256" y="2"/>
                  </a:lnTo>
                  <a:lnTo>
                    <a:pt x="232" y="6"/>
                  </a:lnTo>
                  <a:lnTo>
                    <a:pt x="210" y="12"/>
                  </a:lnTo>
                  <a:lnTo>
                    <a:pt x="186" y="18"/>
                  </a:lnTo>
                  <a:lnTo>
                    <a:pt x="166" y="20"/>
                  </a:lnTo>
                  <a:lnTo>
                    <a:pt x="146" y="20"/>
                  </a:lnTo>
                  <a:lnTo>
                    <a:pt x="122" y="16"/>
                  </a:lnTo>
                  <a:lnTo>
                    <a:pt x="98" y="10"/>
                  </a:lnTo>
                  <a:lnTo>
                    <a:pt x="82" y="8"/>
                  </a:lnTo>
                  <a:lnTo>
                    <a:pt x="68" y="8"/>
                  </a:lnTo>
                  <a:lnTo>
                    <a:pt x="42" y="8"/>
                  </a:lnTo>
                  <a:lnTo>
                    <a:pt x="20" y="10"/>
                  </a:lnTo>
                  <a:lnTo>
                    <a:pt x="10" y="12"/>
                  </a:lnTo>
                  <a:lnTo>
                    <a:pt x="0" y="14"/>
                  </a:lnTo>
                  <a:lnTo>
                    <a:pt x="0" y="22"/>
                  </a:lnTo>
                  <a:lnTo>
                    <a:pt x="0" y="62"/>
                  </a:lnTo>
                  <a:lnTo>
                    <a:pt x="10" y="64"/>
                  </a:lnTo>
                  <a:lnTo>
                    <a:pt x="18" y="64"/>
                  </a:lnTo>
                  <a:lnTo>
                    <a:pt x="40" y="68"/>
                  </a:lnTo>
                  <a:lnTo>
                    <a:pt x="68" y="68"/>
                  </a:lnTo>
                  <a:lnTo>
                    <a:pt x="82" y="68"/>
                  </a:lnTo>
                  <a:lnTo>
                    <a:pt x="98" y="66"/>
                  </a:lnTo>
                  <a:lnTo>
                    <a:pt x="122" y="60"/>
                  </a:lnTo>
                  <a:lnTo>
                    <a:pt x="146" y="56"/>
                  </a:lnTo>
                  <a:lnTo>
                    <a:pt x="166" y="56"/>
                  </a:lnTo>
                  <a:lnTo>
                    <a:pt x="186" y="58"/>
                  </a:lnTo>
                  <a:lnTo>
                    <a:pt x="210" y="64"/>
                  </a:lnTo>
                  <a:lnTo>
                    <a:pt x="232" y="70"/>
                  </a:lnTo>
                  <a:lnTo>
                    <a:pt x="256" y="74"/>
                  </a:lnTo>
                  <a:lnTo>
                    <a:pt x="282" y="76"/>
                  </a:lnTo>
                  <a:lnTo>
                    <a:pt x="296" y="74"/>
                  </a:lnTo>
                  <a:lnTo>
                    <a:pt x="310" y="72"/>
                  </a:lnTo>
                  <a:lnTo>
                    <a:pt x="342" y="64"/>
                  </a:lnTo>
                  <a:lnTo>
                    <a:pt x="376" y="56"/>
                  </a:lnTo>
                  <a:lnTo>
                    <a:pt x="394" y="54"/>
                  </a:lnTo>
                  <a:lnTo>
                    <a:pt x="412" y="56"/>
                  </a:lnTo>
                  <a:lnTo>
                    <a:pt x="442" y="56"/>
                  </a:lnTo>
                  <a:lnTo>
                    <a:pt x="466" y="52"/>
                  </a:lnTo>
                  <a:lnTo>
                    <a:pt x="480" y="50"/>
                  </a:lnTo>
                  <a:lnTo>
                    <a:pt x="488" y="48"/>
                  </a:lnTo>
                  <a:lnTo>
                    <a:pt x="514" y="38"/>
                  </a:lnTo>
                  <a:lnTo>
                    <a:pt x="488" y="28"/>
                  </a:lnTo>
                  <a:close/>
                </a:path>
              </a:pathLst>
            </a:custGeom>
            <a:solidFill>
              <a:srgbClr val="FFC800"/>
            </a:solidFill>
            <a:ln w="9525">
              <a:noFill/>
              <a:round/>
              <a:headEnd/>
              <a:tailEnd/>
            </a:ln>
          </p:spPr>
          <p:txBody>
            <a:bodyPr/>
            <a:lstStyle/>
            <a:p>
              <a:endParaRPr lang="fi-FI"/>
            </a:p>
          </p:txBody>
        </p:sp>
        <p:sp>
          <p:nvSpPr>
            <p:cNvPr id="3086" name="Freeform 130"/>
            <p:cNvSpPr>
              <a:spLocks/>
            </p:cNvSpPr>
            <p:nvPr/>
          </p:nvSpPr>
          <p:spPr bwMode="auto">
            <a:xfrm>
              <a:off x="965200" y="838200"/>
              <a:ext cx="746125" cy="88900"/>
            </a:xfrm>
            <a:custGeom>
              <a:avLst/>
              <a:gdLst>
                <a:gd name="T0" fmla="*/ 0 w 470"/>
                <a:gd name="T1" fmla="*/ 0 h 56"/>
                <a:gd name="T2" fmla="*/ 470 w 470"/>
                <a:gd name="T3" fmla="*/ 56 h 56"/>
              </a:gdLst>
              <a:ahLst/>
              <a:cxnLst>
                <a:cxn ang="0">
                  <a:pos x="0" y="44"/>
                </a:cxn>
                <a:cxn ang="0">
                  <a:pos x="0" y="44"/>
                </a:cxn>
                <a:cxn ang="0">
                  <a:pos x="8" y="44"/>
                </a:cxn>
                <a:cxn ang="0">
                  <a:pos x="28" y="48"/>
                </a:cxn>
                <a:cxn ang="0">
                  <a:pos x="54" y="48"/>
                </a:cxn>
                <a:cxn ang="0">
                  <a:pos x="68" y="48"/>
                </a:cxn>
                <a:cxn ang="0">
                  <a:pos x="82" y="46"/>
                </a:cxn>
                <a:cxn ang="0">
                  <a:pos x="82" y="46"/>
                </a:cxn>
                <a:cxn ang="0">
                  <a:pos x="108" y="40"/>
                </a:cxn>
                <a:cxn ang="0">
                  <a:pos x="132" y="36"/>
                </a:cxn>
                <a:cxn ang="0">
                  <a:pos x="154" y="36"/>
                </a:cxn>
                <a:cxn ang="0">
                  <a:pos x="178" y="38"/>
                </a:cxn>
                <a:cxn ang="0">
                  <a:pos x="178" y="38"/>
                </a:cxn>
                <a:cxn ang="0">
                  <a:pos x="202" y="46"/>
                </a:cxn>
                <a:cxn ang="0">
                  <a:pos x="232" y="52"/>
                </a:cxn>
                <a:cxn ang="0">
                  <a:pos x="246" y="54"/>
                </a:cxn>
                <a:cxn ang="0">
                  <a:pos x="262" y="56"/>
                </a:cxn>
                <a:cxn ang="0">
                  <a:pos x="278" y="56"/>
                </a:cxn>
                <a:cxn ang="0">
                  <a:pos x="296" y="52"/>
                </a:cxn>
                <a:cxn ang="0">
                  <a:pos x="296" y="52"/>
                </a:cxn>
                <a:cxn ang="0">
                  <a:pos x="350" y="38"/>
                </a:cxn>
                <a:cxn ang="0">
                  <a:pos x="374" y="36"/>
                </a:cxn>
                <a:cxn ang="0">
                  <a:pos x="402" y="36"/>
                </a:cxn>
                <a:cxn ang="0">
                  <a:pos x="402" y="36"/>
                </a:cxn>
                <a:cxn ang="0">
                  <a:pos x="430" y="36"/>
                </a:cxn>
                <a:cxn ang="0">
                  <a:pos x="452" y="32"/>
                </a:cxn>
                <a:cxn ang="0">
                  <a:pos x="470" y="28"/>
                </a:cxn>
                <a:cxn ang="0">
                  <a:pos x="470" y="28"/>
                </a:cxn>
                <a:cxn ang="0">
                  <a:pos x="470" y="28"/>
                </a:cxn>
                <a:cxn ang="0">
                  <a:pos x="452" y="24"/>
                </a:cxn>
                <a:cxn ang="0">
                  <a:pos x="430" y="20"/>
                </a:cxn>
                <a:cxn ang="0">
                  <a:pos x="402" y="20"/>
                </a:cxn>
                <a:cxn ang="0">
                  <a:pos x="402" y="20"/>
                </a:cxn>
                <a:cxn ang="0">
                  <a:pos x="374" y="20"/>
                </a:cxn>
                <a:cxn ang="0">
                  <a:pos x="350" y="18"/>
                </a:cxn>
                <a:cxn ang="0">
                  <a:pos x="296" y="4"/>
                </a:cxn>
                <a:cxn ang="0">
                  <a:pos x="296" y="4"/>
                </a:cxn>
                <a:cxn ang="0">
                  <a:pos x="278" y="0"/>
                </a:cxn>
                <a:cxn ang="0">
                  <a:pos x="262" y="0"/>
                </a:cxn>
                <a:cxn ang="0">
                  <a:pos x="246" y="2"/>
                </a:cxn>
                <a:cxn ang="0">
                  <a:pos x="232" y="4"/>
                </a:cxn>
                <a:cxn ang="0">
                  <a:pos x="202" y="10"/>
                </a:cxn>
                <a:cxn ang="0">
                  <a:pos x="178" y="18"/>
                </a:cxn>
                <a:cxn ang="0">
                  <a:pos x="178" y="18"/>
                </a:cxn>
                <a:cxn ang="0">
                  <a:pos x="154" y="20"/>
                </a:cxn>
                <a:cxn ang="0">
                  <a:pos x="132" y="20"/>
                </a:cxn>
                <a:cxn ang="0">
                  <a:pos x="108" y="16"/>
                </a:cxn>
                <a:cxn ang="0">
                  <a:pos x="82" y="10"/>
                </a:cxn>
                <a:cxn ang="0">
                  <a:pos x="82" y="10"/>
                </a:cxn>
                <a:cxn ang="0">
                  <a:pos x="68" y="8"/>
                </a:cxn>
                <a:cxn ang="0">
                  <a:pos x="54" y="8"/>
                </a:cxn>
                <a:cxn ang="0">
                  <a:pos x="28" y="8"/>
                </a:cxn>
                <a:cxn ang="0">
                  <a:pos x="8" y="12"/>
                </a:cxn>
                <a:cxn ang="0">
                  <a:pos x="0" y="12"/>
                </a:cxn>
                <a:cxn ang="0">
                  <a:pos x="0" y="44"/>
                </a:cxn>
              </a:cxnLst>
              <a:rect l="T0" t="T1" r="T2" b="T3"/>
              <a:pathLst>
                <a:path w="470" h="56">
                  <a:moveTo>
                    <a:pt x="0" y="44"/>
                  </a:moveTo>
                  <a:lnTo>
                    <a:pt x="0" y="44"/>
                  </a:lnTo>
                  <a:lnTo>
                    <a:pt x="8" y="44"/>
                  </a:lnTo>
                  <a:lnTo>
                    <a:pt x="28" y="48"/>
                  </a:lnTo>
                  <a:lnTo>
                    <a:pt x="54" y="48"/>
                  </a:lnTo>
                  <a:lnTo>
                    <a:pt x="68" y="48"/>
                  </a:lnTo>
                  <a:lnTo>
                    <a:pt x="82" y="46"/>
                  </a:lnTo>
                  <a:lnTo>
                    <a:pt x="108" y="40"/>
                  </a:lnTo>
                  <a:lnTo>
                    <a:pt x="132" y="36"/>
                  </a:lnTo>
                  <a:lnTo>
                    <a:pt x="154" y="36"/>
                  </a:lnTo>
                  <a:lnTo>
                    <a:pt x="178" y="38"/>
                  </a:lnTo>
                  <a:lnTo>
                    <a:pt x="202" y="46"/>
                  </a:lnTo>
                  <a:lnTo>
                    <a:pt x="232" y="52"/>
                  </a:lnTo>
                  <a:lnTo>
                    <a:pt x="246" y="54"/>
                  </a:lnTo>
                  <a:lnTo>
                    <a:pt x="262" y="56"/>
                  </a:lnTo>
                  <a:lnTo>
                    <a:pt x="278" y="56"/>
                  </a:lnTo>
                  <a:lnTo>
                    <a:pt x="296" y="52"/>
                  </a:lnTo>
                  <a:lnTo>
                    <a:pt x="350" y="38"/>
                  </a:lnTo>
                  <a:lnTo>
                    <a:pt x="374" y="36"/>
                  </a:lnTo>
                  <a:lnTo>
                    <a:pt x="402" y="36"/>
                  </a:lnTo>
                  <a:lnTo>
                    <a:pt x="430" y="36"/>
                  </a:lnTo>
                  <a:lnTo>
                    <a:pt x="452" y="32"/>
                  </a:lnTo>
                  <a:lnTo>
                    <a:pt x="470" y="28"/>
                  </a:lnTo>
                  <a:lnTo>
                    <a:pt x="452" y="24"/>
                  </a:lnTo>
                  <a:lnTo>
                    <a:pt x="430" y="20"/>
                  </a:lnTo>
                  <a:lnTo>
                    <a:pt x="402" y="20"/>
                  </a:lnTo>
                  <a:lnTo>
                    <a:pt x="374" y="20"/>
                  </a:lnTo>
                  <a:lnTo>
                    <a:pt x="350" y="18"/>
                  </a:lnTo>
                  <a:lnTo>
                    <a:pt x="296" y="4"/>
                  </a:lnTo>
                  <a:lnTo>
                    <a:pt x="278" y="0"/>
                  </a:lnTo>
                  <a:lnTo>
                    <a:pt x="262" y="0"/>
                  </a:lnTo>
                  <a:lnTo>
                    <a:pt x="246" y="2"/>
                  </a:lnTo>
                  <a:lnTo>
                    <a:pt x="232" y="4"/>
                  </a:lnTo>
                  <a:lnTo>
                    <a:pt x="202" y="10"/>
                  </a:lnTo>
                  <a:lnTo>
                    <a:pt x="178" y="18"/>
                  </a:lnTo>
                  <a:lnTo>
                    <a:pt x="154" y="20"/>
                  </a:lnTo>
                  <a:lnTo>
                    <a:pt x="132" y="20"/>
                  </a:lnTo>
                  <a:lnTo>
                    <a:pt x="108" y="16"/>
                  </a:lnTo>
                  <a:lnTo>
                    <a:pt x="82" y="10"/>
                  </a:lnTo>
                  <a:lnTo>
                    <a:pt x="68" y="8"/>
                  </a:lnTo>
                  <a:lnTo>
                    <a:pt x="54" y="8"/>
                  </a:lnTo>
                  <a:lnTo>
                    <a:pt x="28" y="8"/>
                  </a:lnTo>
                  <a:lnTo>
                    <a:pt x="8" y="12"/>
                  </a:lnTo>
                  <a:lnTo>
                    <a:pt x="0" y="12"/>
                  </a:lnTo>
                  <a:lnTo>
                    <a:pt x="0" y="44"/>
                  </a:lnTo>
                  <a:close/>
                </a:path>
              </a:pathLst>
            </a:custGeom>
            <a:solidFill>
              <a:srgbClr val="FF7F00"/>
            </a:solidFill>
            <a:ln w="9525">
              <a:noFill/>
              <a:round/>
              <a:headEnd/>
              <a:tailEnd/>
            </a:ln>
          </p:spPr>
          <p:txBody>
            <a:bodyPr/>
            <a:lstStyle/>
            <a:p>
              <a:endParaRPr lang="fi-FI"/>
            </a:p>
          </p:txBody>
        </p:sp>
        <p:sp>
          <p:nvSpPr>
            <p:cNvPr id="3087" name="Freeform 131"/>
            <p:cNvSpPr>
              <a:spLocks/>
            </p:cNvSpPr>
            <p:nvPr/>
          </p:nvSpPr>
          <p:spPr bwMode="auto">
            <a:xfrm>
              <a:off x="1301750" y="866775"/>
              <a:ext cx="168275" cy="31750"/>
            </a:xfrm>
            <a:custGeom>
              <a:avLst/>
              <a:gdLst>
                <a:gd name="T0" fmla="*/ 0 w 106"/>
                <a:gd name="T1" fmla="*/ 0 h 20"/>
                <a:gd name="T2" fmla="*/ 106 w 106"/>
                <a:gd name="T3" fmla="*/ 20 h 20"/>
              </a:gdLst>
              <a:ahLst/>
              <a:cxnLst>
                <a:cxn ang="0">
                  <a:pos x="54" y="0"/>
                </a:cxn>
                <a:cxn ang="0">
                  <a:pos x="54" y="0"/>
                </a:cxn>
                <a:cxn ang="0">
                  <a:pos x="36" y="0"/>
                </a:cxn>
                <a:cxn ang="0">
                  <a:pos x="22" y="2"/>
                </a:cxn>
                <a:cxn ang="0">
                  <a:pos x="10" y="6"/>
                </a:cxn>
                <a:cxn ang="0">
                  <a:pos x="0" y="10"/>
                </a:cxn>
                <a:cxn ang="0">
                  <a:pos x="0" y="10"/>
                </a:cxn>
                <a:cxn ang="0">
                  <a:pos x="10" y="14"/>
                </a:cxn>
                <a:cxn ang="0">
                  <a:pos x="22" y="18"/>
                </a:cxn>
                <a:cxn ang="0">
                  <a:pos x="36" y="20"/>
                </a:cxn>
                <a:cxn ang="0">
                  <a:pos x="54" y="20"/>
                </a:cxn>
                <a:cxn ang="0">
                  <a:pos x="54" y="20"/>
                </a:cxn>
                <a:cxn ang="0">
                  <a:pos x="70" y="20"/>
                </a:cxn>
                <a:cxn ang="0">
                  <a:pos x="84" y="18"/>
                </a:cxn>
                <a:cxn ang="0">
                  <a:pos x="98" y="14"/>
                </a:cxn>
                <a:cxn ang="0">
                  <a:pos x="106" y="10"/>
                </a:cxn>
                <a:cxn ang="0">
                  <a:pos x="106" y="10"/>
                </a:cxn>
                <a:cxn ang="0">
                  <a:pos x="98" y="6"/>
                </a:cxn>
                <a:cxn ang="0">
                  <a:pos x="84" y="2"/>
                </a:cxn>
                <a:cxn ang="0">
                  <a:pos x="70" y="0"/>
                </a:cxn>
                <a:cxn ang="0">
                  <a:pos x="54" y="0"/>
                </a:cxn>
                <a:cxn ang="0">
                  <a:pos x="54" y="0"/>
                </a:cxn>
              </a:cxnLst>
              <a:rect l="T0" t="T1" r="T2" b="T3"/>
              <a:pathLst>
                <a:path w="106" h="20">
                  <a:moveTo>
                    <a:pt x="54" y="0"/>
                  </a:moveTo>
                  <a:lnTo>
                    <a:pt x="54" y="0"/>
                  </a:lnTo>
                  <a:lnTo>
                    <a:pt x="36" y="0"/>
                  </a:lnTo>
                  <a:lnTo>
                    <a:pt x="22" y="2"/>
                  </a:lnTo>
                  <a:lnTo>
                    <a:pt x="10" y="6"/>
                  </a:lnTo>
                  <a:lnTo>
                    <a:pt x="0" y="10"/>
                  </a:lnTo>
                  <a:lnTo>
                    <a:pt x="10" y="14"/>
                  </a:lnTo>
                  <a:lnTo>
                    <a:pt x="22" y="18"/>
                  </a:lnTo>
                  <a:lnTo>
                    <a:pt x="36" y="20"/>
                  </a:lnTo>
                  <a:lnTo>
                    <a:pt x="54" y="20"/>
                  </a:lnTo>
                  <a:lnTo>
                    <a:pt x="70" y="20"/>
                  </a:lnTo>
                  <a:lnTo>
                    <a:pt x="84" y="18"/>
                  </a:lnTo>
                  <a:lnTo>
                    <a:pt x="98" y="14"/>
                  </a:lnTo>
                  <a:lnTo>
                    <a:pt x="106" y="10"/>
                  </a:lnTo>
                  <a:lnTo>
                    <a:pt x="98" y="6"/>
                  </a:lnTo>
                  <a:lnTo>
                    <a:pt x="84" y="2"/>
                  </a:lnTo>
                  <a:lnTo>
                    <a:pt x="70" y="0"/>
                  </a:lnTo>
                  <a:lnTo>
                    <a:pt x="54" y="0"/>
                  </a:lnTo>
                  <a:close/>
                </a:path>
              </a:pathLst>
            </a:custGeom>
            <a:solidFill>
              <a:srgbClr val="FFC800"/>
            </a:solidFill>
            <a:ln w="9525">
              <a:noFill/>
              <a:round/>
              <a:headEnd/>
              <a:tailEnd/>
            </a:ln>
          </p:spPr>
          <p:txBody>
            <a:bodyPr/>
            <a:lstStyle/>
            <a:p>
              <a:endParaRPr lang="fi-FI"/>
            </a:p>
          </p:txBody>
        </p:sp>
        <p:sp>
          <p:nvSpPr>
            <p:cNvPr id="3088" name="Freeform 132"/>
            <p:cNvSpPr>
              <a:spLocks/>
            </p:cNvSpPr>
            <p:nvPr/>
          </p:nvSpPr>
          <p:spPr bwMode="auto">
            <a:xfrm>
              <a:off x="901700" y="901700"/>
              <a:ext cx="603250" cy="603250"/>
            </a:xfrm>
            <a:custGeom>
              <a:avLst/>
              <a:gdLst>
                <a:gd name="T0" fmla="*/ 0 w 380"/>
                <a:gd name="T1" fmla="*/ 0 h 380"/>
                <a:gd name="T2" fmla="*/ 380 w 380"/>
                <a:gd name="T3" fmla="*/ 380 h 380"/>
              </a:gdLst>
              <a:ahLst/>
              <a:cxnLst>
                <a:cxn ang="0">
                  <a:pos x="368" y="354"/>
                </a:cxn>
                <a:cxn ang="0">
                  <a:pos x="356" y="334"/>
                </a:cxn>
                <a:cxn ang="0">
                  <a:pos x="320" y="296"/>
                </a:cxn>
                <a:cxn ang="0">
                  <a:pos x="320" y="296"/>
                </a:cxn>
                <a:cxn ang="0">
                  <a:pos x="296" y="270"/>
                </a:cxn>
                <a:cxn ang="0">
                  <a:pos x="260" y="212"/>
                </a:cxn>
                <a:cxn ang="0">
                  <a:pos x="252" y="200"/>
                </a:cxn>
                <a:cxn ang="0">
                  <a:pos x="224" y="172"/>
                </a:cxn>
                <a:cxn ang="0">
                  <a:pos x="184" y="146"/>
                </a:cxn>
                <a:cxn ang="0">
                  <a:pos x="164" y="134"/>
                </a:cxn>
                <a:cxn ang="0">
                  <a:pos x="132" y="106"/>
                </a:cxn>
                <a:cxn ang="0">
                  <a:pos x="104" y="66"/>
                </a:cxn>
                <a:cxn ang="0">
                  <a:pos x="96" y="54"/>
                </a:cxn>
                <a:cxn ang="0">
                  <a:pos x="66" y="24"/>
                </a:cxn>
                <a:cxn ang="0">
                  <a:pos x="42" y="6"/>
                </a:cxn>
                <a:cxn ang="0">
                  <a:pos x="28" y="6"/>
                </a:cxn>
                <a:cxn ang="0">
                  <a:pos x="6" y="40"/>
                </a:cxn>
                <a:cxn ang="0">
                  <a:pos x="10" y="48"/>
                </a:cxn>
                <a:cxn ang="0">
                  <a:pos x="42" y="86"/>
                </a:cxn>
                <a:cxn ang="0">
                  <a:pos x="66" y="104"/>
                </a:cxn>
                <a:cxn ang="0">
                  <a:pos x="88" y="118"/>
                </a:cxn>
                <a:cxn ang="0">
                  <a:pos x="120" y="146"/>
                </a:cxn>
                <a:cxn ang="0">
                  <a:pos x="146" y="184"/>
                </a:cxn>
                <a:cxn ang="0">
                  <a:pos x="158" y="204"/>
                </a:cxn>
                <a:cxn ang="0">
                  <a:pos x="190" y="244"/>
                </a:cxn>
                <a:cxn ang="0">
                  <a:pos x="212" y="260"/>
                </a:cxn>
                <a:cxn ang="0">
                  <a:pos x="240" y="276"/>
                </a:cxn>
                <a:cxn ang="0">
                  <a:pos x="282" y="306"/>
                </a:cxn>
                <a:cxn ang="0">
                  <a:pos x="296" y="320"/>
                </a:cxn>
                <a:cxn ang="0">
                  <a:pos x="334" y="356"/>
                </a:cxn>
                <a:cxn ang="0">
                  <a:pos x="354" y="368"/>
                </a:cxn>
                <a:cxn ang="0">
                  <a:pos x="368" y="354"/>
                </a:cxn>
              </a:cxnLst>
              <a:rect l="T0" t="T1" r="T2" b="T3"/>
              <a:pathLst>
                <a:path w="380" h="380">
                  <a:moveTo>
                    <a:pt x="368" y="354"/>
                  </a:moveTo>
                  <a:lnTo>
                    <a:pt x="368" y="354"/>
                  </a:lnTo>
                  <a:lnTo>
                    <a:pt x="364" y="348"/>
                  </a:lnTo>
                  <a:lnTo>
                    <a:pt x="356" y="334"/>
                  </a:lnTo>
                  <a:lnTo>
                    <a:pt x="342" y="316"/>
                  </a:lnTo>
                  <a:lnTo>
                    <a:pt x="320" y="296"/>
                  </a:lnTo>
                  <a:lnTo>
                    <a:pt x="306" y="282"/>
                  </a:lnTo>
                  <a:lnTo>
                    <a:pt x="296" y="270"/>
                  </a:lnTo>
                  <a:lnTo>
                    <a:pt x="276" y="240"/>
                  </a:lnTo>
                  <a:lnTo>
                    <a:pt x="260" y="212"/>
                  </a:lnTo>
                  <a:lnTo>
                    <a:pt x="252" y="200"/>
                  </a:lnTo>
                  <a:lnTo>
                    <a:pt x="244" y="190"/>
                  </a:lnTo>
                  <a:lnTo>
                    <a:pt x="224" y="172"/>
                  </a:lnTo>
                  <a:lnTo>
                    <a:pt x="204" y="158"/>
                  </a:lnTo>
                  <a:lnTo>
                    <a:pt x="184" y="146"/>
                  </a:lnTo>
                  <a:lnTo>
                    <a:pt x="164" y="134"/>
                  </a:lnTo>
                  <a:lnTo>
                    <a:pt x="146" y="120"/>
                  </a:lnTo>
                  <a:lnTo>
                    <a:pt x="132" y="106"/>
                  </a:lnTo>
                  <a:lnTo>
                    <a:pt x="118" y="88"/>
                  </a:lnTo>
                  <a:lnTo>
                    <a:pt x="104" y="66"/>
                  </a:lnTo>
                  <a:lnTo>
                    <a:pt x="96" y="54"/>
                  </a:lnTo>
                  <a:lnTo>
                    <a:pt x="86" y="44"/>
                  </a:lnTo>
                  <a:lnTo>
                    <a:pt x="66" y="24"/>
                  </a:lnTo>
                  <a:lnTo>
                    <a:pt x="50" y="12"/>
                  </a:lnTo>
                  <a:lnTo>
                    <a:pt x="42" y="6"/>
                  </a:lnTo>
                  <a:lnTo>
                    <a:pt x="34" y="0"/>
                  </a:lnTo>
                  <a:lnTo>
                    <a:pt x="28" y="6"/>
                  </a:lnTo>
                  <a:lnTo>
                    <a:pt x="0" y="34"/>
                  </a:lnTo>
                  <a:lnTo>
                    <a:pt x="6" y="40"/>
                  </a:lnTo>
                  <a:lnTo>
                    <a:pt x="10" y="48"/>
                  </a:lnTo>
                  <a:lnTo>
                    <a:pt x="24" y="66"/>
                  </a:lnTo>
                  <a:lnTo>
                    <a:pt x="42" y="86"/>
                  </a:lnTo>
                  <a:lnTo>
                    <a:pt x="54" y="96"/>
                  </a:lnTo>
                  <a:lnTo>
                    <a:pt x="66" y="104"/>
                  </a:lnTo>
                  <a:lnTo>
                    <a:pt x="88" y="118"/>
                  </a:lnTo>
                  <a:lnTo>
                    <a:pt x="106" y="132"/>
                  </a:lnTo>
                  <a:lnTo>
                    <a:pt x="120" y="146"/>
                  </a:lnTo>
                  <a:lnTo>
                    <a:pt x="134" y="164"/>
                  </a:lnTo>
                  <a:lnTo>
                    <a:pt x="146" y="184"/>
                  </a:lnTo>
                  <a:lnTo>
                    <a:pt x="158" y="204"/>
                  </a:lnTo>
                  <a:lnTo>
                    <a:pt x="172" y="224"/>
                  </a:lnTo>
                  <a:lnTo>
                    <a:pt x="190" y="244"/>
                  </a:lnTo>
                  <a:lnTo>
                    <a:pt x="200" y="252"/>
                  </a:lnTo>
                  <a:lnTo>
                    <a:pt x="212" y="260"/>
                  </a:lnTo>
                  <a:lnTo>
                    <a:pt x="240" y="276"/>
                  </a:lnTo>
                  <a:lnTo>
                    <a:pt x="270" y="296"/>
                  </a:lnTo>
                  <a:lnTo>
                    <a:pt x="282" y="306"/>
                  </a:lnTo>
                  <a:lnTo>
                    <a:pt x="296" y="320"/>
                  </a:lnTo>
                  <a:lnTo>
                    <a:pt x="316" y="342"/>
                  </a:lnTo>
                  <a:lnTo>
                    <a:pt x="334" y="356"/>
                  </a:lnTo>
                  <a:lnTo>
                    <a:pt x="348" y="364"/>
                  </a:lnTo>
                  <a:lnTo>
                    <a:pt x="354" y="368"/>
                  </a:lnTo>
                  <a:lnTo>
                    <a:pt x="380" y="380"/>
                  </a:lnTo>
                  <a:lnTo>
                    <a:pt x="368" y="354"/>
                  </a:lnTo>
                  <a:close/>
                </a:path>
              </a:pathLst>
            </a:custGeom>
            <a:solidFill>
              <a:srgbClr val="FFC800"/>
            </a:solidFill>
            <a:ln w="9525">
              <a:noFill/>
              <a:round/>
              <a:headEnd/>
              <a:tailEnd/>
            </a:ln>
          </p:spPr>
          <p:txBody>
            <a:bodyPr/>
            <a:lstStyle/>
            <a:p>
              <a:endParaRPr lang="fi-FI"/>
            </a:p>
          </p:txBody>
        </p:sp>
        <p:sp>
          <p:nvSpPr>
            <p:cNvPr id="3089" name="Freeform 133"/>
            <p:cNvSpPr>
              <a:spLocks/>
            </p:cNvSpPr>
            <p:nvPr/>
          </p:nvSpPr>
          <p:spPr bwMode="auto">
            <a:xfrm>
              <a:off x="923925" y="923925"/>
              <a:ext cx="546100" cy="546100"/>
            </a:xfrm>
            <a:custGeom>
              <a:avLst/>
              <a:gdLst>
                <a:gd name="T0" fmla="*/ 0 w 344"/>
                <a:gd name="T1" fmla="*/ 0 h 344"/>
                <a:gd name="T2" fmla="*/ 344 w 344"/>
                <a:gd name="T3" fmla="*/ 344 h 344"/>
              </a:gdLst>
              <a:ahLst/>
              <a:cxnLst>
                <a:cxn ang="0">
                  <a:pos x="0" y="22"/>
                </a:cxn>
                <a:cxn ang="0">
                  <a:pos x="0" y="22"/>
                </a:cxn>
                <a:cxn ang="0">
                  <a:pos x="4" y="28"/>
                </a:cxn>
                <a:cxn ang="0">
                  <a:pos x="16" y="44"/>
                </a:cxn>
                <a:cxn ang="0">
                  <a:pos x="34" y="64"/>
                </a:cxn>
                <a:cxn ang="0">
                  <a:pos x="46" y="72"/>
                </a:cxn>
                <a:cxn ang="0">
                  <a:pos x="56" y="82"/>
                </a:cxn>
                <a:cxn ang="0">
                  <a:pos x="56" y="82"/>
                </a:cxn>
                <a:cxn ang="0">
                  <a:pos x="78" y="96"/>
                </a:cxn>
                <a:cxn ang="0">
                  <a:pos x="98" y="110"/>
                </a:cxn>
                <a:cxn ang="0">
                  <a:pos x="114" y="126"/>
                </a:cxn>
                <a:cxn ang="0">
                  <a:pos x="128" y="144"/>
                </a:cxn>
                <a:cxn ang="0">
                  <a:pos x="128" y="144"/>
                </a:cxn>
                <a:cxn ang="0">
                  <a:pos x="142" y="166"/>
                </a:cxn>
                <a:cxn ang="0">
                  <a:pos x="158" y="192"/>
                </a:cxn>
                <a:cxn ang="0">
                  <a:pos x="166" y="204"/>
                </a:cxn>
                <a:cxn ang="0">
                  <a:pos x="176" y="216"/>
                </a:cxn>
                <a:cxn ang="0">
                  <a:pos x="188" y="228"/>
                </a:cxn>
                <a:cxn ang="0">
                  <a:pos x="202" y="236"/>
                </a:cxn>
                <a:cxn ang="0">
                  <a:pos x="202" y="236"/>
                </a:cxn>
                <a:cxn ang="0">
                  <a:pos x="250" y="266"/>
                </a:cxn>
                <a:cxn ang="0">
                  <a:pos x="270" y="280"/>
                </a:cxn>
                <a:cxn ang="0">
                  <a:pos x="290" y="300"/>
                </a:cxn>
                <a:cxn ang="0">
                  <a:pos x="290" y="300"/>
                </a:cxn>
                <a:cxn ang="0">
                  <a:pos x="310" y="320"/>
                </a:cxn>
                <a:cxn ang="0">
                  <a:pos x="326" y="334"/>
                </a:cxn>
                <a:cxn ang="0">
                  <a:pos x="344" y="344"/>
                </a:cxn>
                <a:cxn ang="0">
                  <a:pos x="344" y="344"/>
                </a:cxn>
                <a:cxn ang="0">
                  <a:pos x="344" y="344"/>
                </a:cxn>
                <a:cxn ang="0">
                  <a:pos x="334" y="326"/>
                </a:cxn>
                <a:cxn ang="0">
                  <a:pos x="320" y="310"/>
                </a:cxn>
                <a:cxn ang="0">
                  <a:pos x="300" y="290"/>
                </a:cxn>
                <a:cxn ang="0">
                  <a:pos x="300" y="290"/>
                </a:cxn>
                <a:cxn ang="0">
                  <a:pos x="280" y="270"/>
                </a:cxn>
                <a:cxn ang="0">
                  <a:pos x="266" y="250"/>
                </a:cxn>
                <a:cxn ang="0">
                  <a:pos x="238" y="202"/>
                </a:cxn>
                <a:cxn ang="0">
                  <a:pos x="238" y="202"/>
                </a:cxn>
                <a:cxn ang="0">
                  <a:pos x="228" y="188"/>
                </a:cxn>
                <a:cxn ang="0">
                  <a:pos x="216" y="176"/>
                </a:cxn>
                <a:cxn ang="0">
                  <a:pos x="204" y="166"/>
                </a:cxn>
                <a:cxn ang="0">
                  <a:pos x="192" y="158"/>
                </a:cxn>
                <a:cxn ang="0">
                  <a:pos x="166" y="142"/>
                </a:cxn>
                <a:cxn ang="0">
                  <a:pos x="144" y="128"/>
                </a:cxn>
                <a:cxn ang="0">
                  <a:pos x="144" y="128"/>
                </a:cxn>
                <a:cxn ang="0">
                  <a:pos x="126" y="114"/>
                </a:cxn>
                <a:cxn ang="0">
                  <a:pos x="110" y="98"/>
                </a:cxn>
                <a:cxn ang="0">
                  <a:pos x="96" y="78"/>
                </a:cxn>
                <a:cxn ang="0">
                  <a:pos x="82" y="56"/>
                </a:cxn>
                <a:cxn ang="0">
                  <a:pos x="82" y="56"/>
                </a:cxn>
                <a:cxn ang="0">
                  <a:pos x="72" y="46"/>
                </a:cxn>
                <a:cxn ang="0">
                  <a:pos x="64" y="34"/>
                </a:cxn>
                <a:cxn ang="0">
                  <a:pos x="44" y="16"/>
                </a:cxn>
                <a:cxn ang="0">
                  <a:pos x="28" y="4"/>
                </a:cxn>
                <a:cxn ang="0">
                  <a:pos x="22" y="0"/>
                </a:cxn>
                <a:cxn ang="0">
                  <a:pos x="0" y="22"/>
                </a:cxn>
              </a:cxnLst>
              <a:rect l="T0" t="T1" r="T2" b="T3"/>
              <a:pathLst>
                <a:path w="344" h="344">
                  <a:moveTo>
                    <a:pt x="0" y="22"/>
                  </a:moveTo>
                  <a:lnTo>
                    <a:pt x="0" y="22"/>
                  </a:lnTo>
                  <a:lnTo>
                    <a:pt x="4" y="28"/>
                  </a:lnTo>
                  <a:lnTo>
                    <a:pt x="16" y="44"/>
                  </a:lnTo>
                  <a:lnTo>
                    <a:pt x="34" y="64"/>
                  </a:lnTo>
                  <a:lnTo>
                    <a:pt x="46" y="72"/>
                  </a:lnTo>
                  <a:lnTo>
                    <a:pt x="56" y="82"/>
                  </a:lnTo>
                  <a:lnTo>
                    <a:pt x="78" y="96"/>
                  </a:lnTo>
                  <a:lnTo>
                    <a:pt x="98" y="110"/>
                  </a:lnTo>
                  <a:lnTo>
                    <a:pt x="114" y="126"/>
                  </a:lnTo>
                  <a:lnTo>
                    <a:pt x="128" y="144"/>
                  </a:lnTo>
                  <a:lnTo>
                    <a:pt x="142" y="166"/>
                  </a:lnTo>
                  <a:lnTo>
                    <a:pt x="158" y="192"/>
                  </a:lnTo>
                  <a:lnTo>
                    <a:pt x="166" y="204"/>
                  </a:lnTo>
                  <a:lnTo>
                    <a:pt x="176" y="216"/>
                  </a:lnTo>
                  <a:lnTo>
                    <a:pt x="188" y="228"/>
                  </a:lnTo>
                  <a:lnTo>
                    <a:pt x="202" y="236"/>
                  </a:lnTo>
                  <a:lnTo>
                    <a:pt x="250" y="266"/>
                  </a:lnTo>
                  <a:lnTo>
                    <a:pt x="270" y="280"/>
                  </a:lnTo>
                  <a:lnTo>
                    <a:pt x="290" y="300"/>
                  </a:lnTo>
                  <a:lnTo>
                    <a:pt x="310" y="320"/>
                  </a:lnTo>
                  <a:lnTo>
                    <a:pt x="326" y="334"/>
                  </a:lnTo>
                  <a:lnTo>
                    <a:pt x="344" y="344"/>
                  </a:lnTo>
                  <a:lnTo>
                    <a:pt x="334" y="326"/>
                  </a:lnTo>
                  <a:lnTo>
                    <a:pt x="320" y="310"/>
                  </a:lnTo>
                  <a:lnTo>
                    <a:pt x="300" y="290"/>
                  </a:lnTo>
                  <a:lnTo>
                    <a:pt x="280" y="270"/>
                  </a:lnTo>
                  <a:lnTo>
                    <a:pt x="266" y="250"/>
                  </a:lnTo>
                  <a:lnTo>
                    <a:pt x="238" y="202"/>
                  </a:lnTo>
                  <a:lnTo>
                    <a:pt x="228" y="188"/>
                  </a:lnTo>
                  <a:lnTo>
                    <a:pt x="216" y="176"/>
                  </a:lnTo>
                  <a:lnTo>
                    <a:pt x="204" y="166"/>
                  </a:lnTo>
                  <a:lnTo>
                    <a:pt x="192" y="158"/>
                  </a:lnTo>
                  <a:lnTo>
                    <a:pt x="166" y="142"/>
                  </a:lnTo>
                  <a:lnTo>
                    <a:pt x="144" y="128"/>
                  </a:lnTo>
                  <a:lnTo>
                    <a:pt x="126" y="114"/>
                  </a:lnTo>
                  <a:lnTo>
                    <a:pt x="110" y="98"/>
                  </a:lnTo>
                  <a:lnTo>
                    <a:pt x="96" y="78"/>
                  </a:lnTo>
                  <a:lnTo>
                    <a:pt x="82" y="56"/>
                  </a:lnTo>
                  <a:lnTo>
                    <a:pt x="72" y="46"/>
                  </a:lnTo>
                  <a:lnTo>
                    <a:pt x="64" y="34"/>
                  </a:lnTo>
                  <a:lnTo>
                    <a:pt x="44" y="16"/>
                  </a:lnTo>
                  <a:lnTo>
                    <a:pt x="28" y="4"/>
                  </a:lnTo>
                  <a:lnTo>
                    <a:pt x="22" y="0"/>
                  </a:lnTo>
                  <a:lnTo>
                    <a:pt x="0" y="22"/>
                  </a:lnTo>
                  <a:close/>
                </a:path>
              </a:pathLst>
            </a:custGeom>
            <a:solidFill>
              <a:srgbClr val="FF7F00"/>
            </a:solidFill>
            <a:ln w="9525">
              <a:noFill/>
              <a:round/>
              <a:headEnd/>
              <a:tailEnd/>
            </a:ln>
          </p:spPr>
          <p:txBody>
            <a:bodyPr/>
            <a:lstStyle/>
            <a:p>
              <a:endParaRPr lang="fi-FI"/>
            </a:p>
          </p:txBody>
        </p:sp>
        <p:sp>
          <p:nvSpPr>
            <p:cNvPr id="3090" name="Freeform 134"/>
            <p:cNvSpPr>
              <a:spLocks/>
            </p:cNvSpPr>
            <p:nvPr/>
          </p:nvSpPr>
          <p:spPr bwMode="auto">
            <a:xfrm>
              <a:off x="1177925" y="1177925"/>
              <a:ext cx="120650" cy="120650"/>
            </a:xfrm>
            <a:custGeom>
              <a:avLst/>
              <a:gdLst>
                <a:gd name="T0" fmla="*/ 0 w 76"/>
                <a:gd name="T1" fmla="*/ 0 h 76"/>
                <a:gd name="T2" fmla="*/ 76 w 76"/>
                <a:gd name="T3" fmla="*/ 76 h 76"/>
              </a:gdLst>
              <a:ahLst/>
              <a:cxnLst>
                <a:cxn ang="0">
                  <a:pos x="46" y="30"/>
                </a:cxn>
                <a:cxn ang="0">
                  <a:pos x="46" y="30"/>
                </a:cxn>
                <a:cxn ang="0">
                  <a:pos x="34" y="20"/>
                </a:cxn>
                <a:cxn ang="0">
                  <a:pos x="22" y="10"/>
                </a:cxn>
                <a:cxn ang="0">
                  <a:pos x="10" y="4"/>
                </a:cxn>
                <a:cxn ang="0">
                  <a:pos x="0" y="0"/>
                </a:cxn>
                <a:cxn ang="0">
                  <a:pos x="0" y="0"/>
                </a:cxn>
                <a:cxn ang="0">
                  <a:pos x="4" y="10"/>
                </a:cxn>
                <a:cxn ang="0">
                  <a:pos x="10" y="22"/>
                </a:cxn>
                <a:cxn ang="0">
                  <a:pos x="20" y="34"/>
                </a:cxn>
                <a:cxn ang="0">
                  <a:pos x="30" y="46"/>
                </a:cxn>
                <a:cxn ang="0">
                  <a:pos x="30" y="46"/>
                </a:cxn>
                <a:cxn ang="0">
                  <a:pos x="42" y="58"/>
                </a:cxn>
                <a:cxn ang="0">
                  <a:pos x="54" y="66"/>
                </a:cxn>
                <a:cxn ang="0">
                  <a:pos x="66" y="72"/>
                </a:cxn>
                <a:cxn ang="0">
                  <a:pos x="76" y="76"/>
                </a:cxn>
                <a:cxn ang="0">
                  <a:pos x="76" y="76"/>
                </a:cxn>
                <a:cxn ang="0">
                  <a:pos x="72" y="66"/>
                </a:cxn>
                <a:cxn ang="0">
                  <a:pos x="66" y="54"/>
                </a:cxn>
                <a:cxn ang="0">
                  <a:pos x="58" y="42"/>
                </a:cxn>
                <a:cxn ang="0">
                  <a:pos x="46" y="30"/>
                </a:cxn>
                <a:cxn ang="0">
                  <a:pos x="46" y="30"/>
                </a:cxn>
              </a:cxnLst>
              <a:rect l="T0" t="T1" r="T2" b="T3"/>
              <a:pathLst>
                <a:path w="76" h="76">
                  <a:moveTo>
                    <a:pt x="46" y="30"/>
                  </a:moveTo>
                  <a:lnTo>
                    <a:pt x="46" y="30"/>
                  </a:lnTo>
                  <a:lnTo>
                    <a:pt x="34" y="20"/>
                  </a:lnTo>
                  <a:lnTo>
                    <a:pt x="22" y="10"/>
                  </a:lnTo>
                  <a:lnTo>
                    <a:pt x="10" y="4"/>
                  </a:lnTo>
                  <a:lnTo>
                    <a:pt x="0" y="0"/>
                  </a:lnTo>
                  <a:lnTo>
                    <a:pt x="4" y="10"/>
                  </a:lnTo>
                  <a:lnTo>
                    <a:pt x="10" y="22"/>
                  </a:lnTo>
                  <a:lnTo>
                    <a:pt x="20" y="34"/>
                  </a:lnTo>
                  <a:lnTo>
                    <a:pt x="30" y="46"/>
                  </a:lnTo>
                  <a:lnTo>
                    <a:pt x="42" y="58"/>
                  </a:lnTo>
                  <a:lnTo>
                    <a:pt x="54" y="66"/>
                  </a:lnTo>
                  <a:lnTo>
                    <a:pt x="66" y="72"/>
                  </a:lnTo>
                  <a:lnTo>
                    <a:pt x="76" y="76"/>
                  </a:lnTo>
                  <a:lnTo>
                    <a:pt x="72" y="66"/>
                  </a:lnTo>
                  <a:lnTo>
                    <a:pt x="66" y="54"/>
                  </a:lnTo>
                  <a:lnTo>
                    <a:pt x="58" y="42"/>
                  </a:lnTo>
                  <a:lnTo>
                    <a:pt x="46" y="30"/>
                  </a:lnTo>
                  <a:close/>
                </a:path>
              </a:pathLst>
            </a:custGeom>
            <a:solidFill>
              <a:srgbClr val="FFC800"/>
            </a:solidFill>
            <a:ln w="9525">
              <a:noFill/>
              <a:round/>
              <a:headEnd/>
              <a:tailEnd/>
            </a:ln>
          </p:spPr>
          <p:txBody>
            <a:bodyPr/>
            <a:lstStyle/>
            <a:p>
              <a:endParaRPr lang="fi-FI"/>
            </a:p>
          </p:txBody>
        </p:sp>
        <p:sp>
          <p:nvSpPr>
            <p:cNvPr id="3091" name="Freeform 135"/>
            <p:cNvSpPr>
              <a:spLocks/>
            </p:cNvSpPr>
            <p:nvPr/>
          </p:nvSpPr>
          <p:spPr bwMode="auto">
            <a:xfrm>
              <a:off x="822325" y="946150"/>
              <a:ext cx="120650" cy="815975"/>
            </a:xfrm>
            <a:custGeom>
              <a:avLst/>
              <a:gdLst>
                <a:gd name="T0" fmla="*/ 0 w 76"/>
                <a:gd name="T1" fmla="*/ 0 h 514"/>
                <a:gd name="T2" fmla="*/ 76 w 76"/>
                <a:gd name="T3" fmla="*/ 514 h 514"/>
              </a:gdLst>
              <a:ahLst/>
              <a:cxnLst>
                <a:cxn ang="0">
                  <a:pos x="48" y="488"/>
                </a:cxn>
                <a:cxn ang="0">
                  <a:pos x="52" y="466"/>
                </a:cxn>
                <a:cxn ang="0">
                  <a:pos x="56" y="412"/>
                </a:cxn>
                <a:cxn ang="0">
                  <a:pos x="56" y="412"/>
                </a:cxn>
                <a:cxn ang="0">
                  <a:pos x="56" y="376"/>
                </a:cxn>
                <a:cxn ang="0">
                  <a:pos x="72" y="310"/>
                </a:cxn>
                <a:cxn ang="0">
                  <a:pos x="74" y="296"/>
                </a:cxn>
                <a:cxn ang="0">
                  <a:pos x="74" y="256"/>
                </a:cxn>
                <a:cxn ang="0">
                  <a:pos x="64" y="210"/>
                </a:cxn>
                <a:cxn ang="0">
                  <a:pos x="58" y="186"/>
                </a:cxn>
                <a:cxn ang="0">
                  <a:pos x="56" y="146"/>
                </a:cxn>
                <a:cxn ang="0">
                  <a:pos x="66" y="98"/>
                </a:cxn>
                <a:cxn ang="0">
                  <a:pos x="68" y="82"/>
                </a:cxn>
                <a:cxn ang="0">
                  <a:pos x="68" y="42"/>
                </a:cxn>
                <a:cxn ang="0">
                  <a:pos x="64" y="10"/>
                </a:cxn>
                <a:cxn ang="0">
                  <a:pos x="54" y="0"/>
                </a:cxn>
                <a:cxn ang="0">
                  <a:pos x="12" y="10"/>
                </a:cxn>
                <a:cxn ang="0">
                  <a:pos x="12" y="18"/>
                </a:cxn>
                <a:cxn ang="0">
                  <a:pos x="8" y="68"/>
                </a:cxn>
                <a:cxn ang="0">
                  <a:pos x="10" y="98"/>
                </a:cxn>
                <a:cxn ang="0">
                  <a:pos x="16" y="122"/>
                </a:cxn>
                <a:cxn ang="0">
                  <a:pos x="20" y="166"/>
                </a:cxn>
                <a:cxn ang="0">
                  <a:pos x="12" y="210"/>
                </a:cxn>
                <a:cxn ang="0">
                  <a:pos x="6" y="232"/>
                </a:cxn>
                <a:cxn ang="0">
                  <a:pos x="0" y="282"/>
                </a:cxn>
                <a:cxn ang="0">
                  <a:pos x="4" y="310"/>
                </a:cxn>
                <a:cxn ang="0">
                  <a:pos x="12" y="342"/>
                </a:cxn>
                <a:cxn ang="0">
                  <a:pos x="22" y="394"/>
                </a:cxn>
                <a:cxn ang="0">
                  <a:pos x="20" y="412"/>
                </a:cxn>
                <a:cxn ang="0">
                  <a:pos x="24" y="466"/>
                </a:cxn>
                <a:cxn ang="0">
                  <a:pos x="28" y="488"/>
                </a:cxn>
                <a:cxn ang="0">
                  <a:pos x="48" y="488"/>
                </a:cxn>
              </a:cxnLst>
              <a:rect l="T0" t="T1" r="T2" b="T3"/>
              <a:pathLst>
                <a:path w="76" h="514">
                  <a:moveTo>
                    <a:pt x="48" y="488"/>
                  </a:moveTo>
                  <a:lnTo>
                    <a:pt x="48" y="488"/>
                  </a:lnTo>
                  <a:lnTo>
                    <a:pt x="50" y="480"/>
                  </a:lnTo>
                  <a:lnTo>
                    <a:pt x="52" y="466"/>
                  </a:lnTo>
                  <a:lnTo>
                    <a:pt x="56" y="442"/>
                  </a:lnTo>
                  <a:lnTo>
                    <a:pt x="56" y="412"/>
                  </a:lnTo>
                  <a:lnTo>
                    <a:pt x="54" y="394"/>
                  </a:lnTo>
                  <a:lnTo>
                    <a:pt x="56" y="376"/>
                  </a:lnTo>
                  <a:lnTo>
                    <a:pt x="64" y="342"/>
                  </a:lnTo>
                  <a:lnTo>
                    <a:pt x="72" y="310"/>
                  </a:lnTo>
                  <a:lnTo>
                    <a:pt x="74" y="296"/>
                  </a:lnTo>
                  <a:lnTo>
                    <a:pt x="76" y="282"/>
                  </a:lnTo>
                  <a:lnTo>
                    <a:pt x="74" y="256"/>
                  </a:lnTo>
                  <a:lnTo>
                    <a:pt x="70" y="232"/>
                  </a:lnTo>
                  <a:lnTo>
                    <a:pt x="64" y="210"/>
                  </a:lnTo>
                  <a:lnTo>
                    <a:pt x="58" y="186"/>
                  </a:lnTo>
                  <a:lnTo>
                    <a:pt x="56" y="166"/>
                  </a:lnTo>
                  <a:lnTo>
                    <a:pt x="56" y="146"/>
                  </a:lnTo>
                  <a:lnTo>
                    <a:pt x="60" y="122"/>
                  </a:lnTo>
                  <a:lnTo>
                    <a:pt x="66" y="98"/>
                  </a:lnTo>
                  <a:lnTo>
                    <a:pt x="68" y="82"/>
                  </a:lnTo>
                  <a:lnTo>
                    <a:pt x="68" y="68"/>
                  </a:lnTo>
                  <a:lnTo>
                    <a:pt x="68" y="42"/>
                  </a:lnTo>
                  <a:lnTo>
                    <a:pt x="66" y="20"/>
                  </a:lnTo>
                  <a:lnTo>
                    <a:pt x="64" y="10"/>
                  </a:lnTo>
                  <a:lnTo>
                    <a:pt x="62" y="0"/>
                  </a:lnTo>
                  <a:lnTo>
                    <a:pt x="54" y="0"/>
                  </a:lnTo>
                  <a:lnTo>
                    <a:pt x="14" y="0"/>
                  </a:lnTo>
                  <a:lnTo>
                    <a:pt x="12" y="10"/>
                  </a:lnTo>
                  <a:lnTo>
                    <a:pt x="12" y="18"/>
                  </a:lnTo>
                  <a:lnTo>
                    <a:pt x="8" y="40"/>
                  </a:lnTo>
                  <a:lnTo>
                    <a:pt x="8" y="68"/>
                  </a:lnTo>
                  <a:lnTo>
                    <a:pt x="8" y="82"/>
                  </a:lnTo>
                  <a:lnTo>
                    <a:pt x="10" y="98"/>
                  </a:lnTo>
                  <a:lnTo>
                    <a:pt x="16" y="122"/>
                  </a:lnTo>
                  <a:lnTo>
                    <a:pt x="20" y="146"/>
                  </a:lnTo>
                  <a:lnTo>
                    <a:pt x="20" y="166"/>
                  </a:lnTo>
                  <a:lnTo>
                    <a:pt x="18" y="186"/>
                  </a:lnTo>
                  <a:lnTo>
                    <a:pt x="12" y="210"/>
                  </a:lnTo>
                  <a:lnTo>
                    <a:pt x="6" y="232"/>
                  </a:lnTo>
                  <a:lnTo>
                    <a:pt x="2" y="256"/>
                  </a:lnTo>
                  <a:lnTo>
                    <a:pt x="0" y="282"/>
                  </a:lnTo>
                  <a:lnTo>
                    <a:pt x="2" y="296"/>
                  </a:lnTo>
                  <a:lnTo>
                    <a:pt x="4" y="310"/>
                  </a:lnTo>
                  <a:lnTo>
                    <a:pt x="12" y="342"/>
                  </a:lnTo>
                  <a:lnTo>
                    <a:pt x="20" y="376"/>
                  </a:lnTo>
                  <a:lnTo>
                    <a:pt x="22" y="394"/>
                  </a:lnTo>
                  <a:lnTo>
                    <a:pt x="20" y="412"/>
                  </a:lnTo>
                  <a:lnTo>
                    <a:pt x="20" y="442"/>
                  </a:lnTo>
                  <a:lnTo>
                    <a:pt x="24" y="466"/>
                  </a:lnTo>
                  <a:lnTo>
                    <a:pt x="26" y="480"/>
                  </a:lnTo>
                  <a:lnTo>
                    <a:pt x="28" y="488"/>
                  </a:lnTo>
                  <a:lnTo>
                    <a:pt x="38" y="514"/>
                  </a:lnTo>
                  <a:lnTo>
                    <a:pt x="48" y="488"/>
                  </a:lnTo>
                  <a:close/>
                </a:path>
              </a:pathLst>
            </a:custGeom>
            <a:solidFill>
              <a:srgbClr val="FFC800"/>
            </a:solidFill>
            <a:ln w="9525">
              <a:noFill/>
              <a:round/>
              <a:headEnd/>
              <a:tailEnd/>
            </a:ln>
          </p:spPr>
          <p:txBody>
            <a:bodyPr/>
            <a:lstStyle/>
            <a:p>
              <a:endParaRPr lang="fi-FI"/>
            </a:p>
          </p:txBody>
        </p:sp>
        <p:sp>
          <p:nvSpPr>
            <p:cNvPr id="3092" name="Freeform 136"/>
            <p:cNvSpPr>
              <a:spLocks/>
            </p:cNvSpPr>
            <p:nvPr/>
          </p:nvSpPr>
          <p:spPr bwMode="auto">
            <a:xfrm>
              <a:off x="838200" y="965200"/>
              <a:ext cx="88900" cy="746125"/>
            </a:xfrm>
            <a:custGeom>
              <a:avLst/>
              <a:gdLst>
                <a:gd name="T0" fmla="*/ 0 w 56"/>
                <a:gd name="T1" fmla="*/ 0 h 470"/>
                <a:gd name="T2" fmla="*/ 56 w 56"/>
                <a:gd name="T3" fmla="*/ 470 h 470"/>
              </a:gdLst>
              <a:ahLst/>
              <a:cxnLst>
                <a:cxn ang="0">
                  <a:pos x="12" y="0"/>
                </a:cxn>
                <a:cxn ang="0">
                  <a:pos x="12" y="0"/>
                </a:cxn>
                <a:cxn ang="0">
                  <a:pos x="12" y="8"/>
                </a:cxn>
                <a:cxn ang="0">
                  <a:pos x="8" y="28"/>
                </a:cxn>
                <a:cxn ang="0">
                  <a:pos x="8" y="54"/>
                </a:cxn>
                <a:cxn ang="0">
                  <a:pos x="8" y="68"/>
                </a:cxn>
                <a:cxn ang="0">
                  <a:pos x="10" y="82"/>
                </a:cxn>
                <a:cxn ang="0">
                  <a:pos x="10" y="82"/>
                </a:cxn>
                <a:cxn ang="0">
                  <a:pos x="16" y="108"/>
                </a:cxn>
                <a:cxn ang="0">
                  <a:pos x="20" y="132"/>
                </a:cxn>
                <a:cxn ang="0">
                  <a:pos x="20" y="154"/>
                </a:cxn>
                <a:cxn ang="0">
                  <a:pos x="18" y="178"/>
                </a:cxn>
                <a:cxn ang="0">
                  <a:pos x="18" y="178"/>
                </a:cxn>
                <a:cxn ang="0">
                  <a:pos x="10" y="202"/>
                </a:cxn>
                <a:cxn ang="0">
                  <a:pos x="4" y="232"/>
                </a:cxn>
                <a:cxn ang="0">
                  <a:pos x="2" y="246"/>
                </a:cxn>
                <a:cxn ang="0">
                  <a:pos x="0" y="262"/>
                </a:cxn>
                <a:cxn ang="0">
                  <a:pos x="0" y="278"/>
                </a:cxn>
                <a:cxn ang="0">
                  <a:pos x="4" y="296"/>
                </a:cxn>
                <a:cxn ang="0">
                  <a:pos x="4" y="296"/>
                </a:cxn>
                <a:cxn ang="0">
                  <a:pos x="18" y="350"/>
                </a:cxn>
                <a:cxn ang="0">
                  <a:pos x="20" y="374"/>
                </a:cxn>
                <a:cxn ang="0">
                  <a:pos x="20" y="402"/>
                </a:cxn>
                <a:cxn ang="0">
                  <a:pos x="20" y="402"/>
                </a:cxn>
                <a:cxn ang="0">
                  <a:pos x="20" y="430"/>
                </a:cxn>
                <a:cxn ang="0">
                  <a:pos x="24" y="452"/>
                </a:cxn>
                <a:cxn ang="0">
                  <a:pos x="28" y="470"/>
                </a:cxn>
                <a:cxn ang="0">
                  <a:pos x="28" y="470"/>
                </a:cxn>
                <a:cxn ang="0">
                  <a:pos x="28" y="470"/>
                </a:cxn>
                <a:cxn ang="0">
                  <a:pos x="32" y="452"/>
                </a:cxn>
                <a:cxn ang="0">
                  <a:pos x="36" y="430"/>
                </a:cxn>
                <a:cxn ang="0">
                  <a:pos x="36" y="402"/>
                </a:cxn>
                <a:cxn ang="0">
                  <a:pos x="36" y="402"/>
                </a:cxn>
                <a:cxn ang="0">
                  <a:pos x="36" y="374"/>
                </a:cxn>
                <a:cxn ang="0">
                  <a:pos x="38" y="350"/>
                </a:cxn>
                <a:cxn ang="0">
                  <a:pos x="52" y="296"/>
                </a:cxn>
                <a:cxn ang="0">
                  <a:pos x="52" y="296"/>
                </a:cxn>
                <a:cxn ang="0">
                  <a:pos x="56" y="278"/>
                </a:cxn>
                <a:cxn ang="0">
                  <a:pos x="56" y="262"/>
                </a:cxn>
                <a:cxn ang="0">
                  <a:pos x="54" y="246"/>
                </a:cxn>
                <a:cxn ang="0">
                  <a:pos x="52" y="232"/>
                </a:cxn>
                <a:cxn ang="0">
                  <a:pos x="46" y="202"/>
                </a:cxn>
                <a:cxn ang="0">
                  <a:pos x="38" y="178"/>
                </a:cxn>
                <a:cxn ang="0">
                  <a:pos x="38" y="178"/>
                </a:cxn>
                <a:cxn ang="0">
                  <a:pos x="36" y="154"/>
                </a:cxn>
                <a:cxn ang="0">
                  <a:pos x="36" y="132"/>
                </a:cxn>
                <a:cxn ang="0">
                  <a:pos x="40" y="108"/>
                </a:cxn>
                <a:cxn ang="0">
                  <a:pos x="46" y="82"/>
                </a:cxn>
                <a:cxn ang="0">
                  <a:pos x="46" y="82"/>
                </a:cxn>
                <a:cxn ang="0">
                  <a:pos x="48" y="68"/>
                </a:cxn>
                <a:cxn ang="0">
                  <a:pos x="48" y="54"/>
                </a:cxn>
                <a:cxn ang="0">
                  <a:pos x="48" y="28"/>
                </a:cxn>
                <a:cxn ang="0">
                  <a:pos x="44" y="8"/>
                </a:cxn>
                <a:cxn ang="0">
                  <a:pos x="44" y="0"/>
                </a:cxn>
                <a:cxn ang="0">
                  <a:pos x="12" y="0"/>
                </a:cxn>
              </a:cxnLst>
              <a:rect l="T0" t="T1" r="T2" b="T3"/>
              <a:pathLst>
                <a:path w="56" h="470">
                  <a:moveTo>
                    <a:pt x="12" y="0"/>
                  </a:moveTo>
                  <a:lnTo>
                    <a:pt x="12" y="0"/>
                  </a:lnTo>
                  <a:lnTo>
                    <a:pt x="12" y="8"/>
                  </a:lnTo>
                  <a:lnTo>
                    <a:pt x="8" y="28"/>
                  </a:lnTo>
                  <a:lnTo>
                    <a:pt x="8" y="54"/>
                  </a:lnTo>
                  <a:lnTo>
                    <a:pt x="8" y="68"/>
                  </a:lnTo>
                  <a:lnTo>
                    <a:pt x="10" y="82"/>
                  </a:lnTo>
                  <a:lnTo>
                    <a:pt x="16" y="108"/>
                  </a:lnTo>
                  <a:lnTo>
                    <a:pt x="20" y="132"/>
                  </a:lnTo>
                  <a:lnTo>
                    <a:pt x="20" y="154"/>
                  </a:lnTo>
                  <a:lnTo>
                    <a:pt x="18" y="178"/>
                  </a:lnTo>
                  <a:lnTo>
                    <a:pt x="10" y="202"/>
                  </a:lnTo>
                  <a:lnTo>
                    <a:pt x="4" y="232"/>
                  </a:lnTo>
                  <a:lnTo>
                    <a:pt x="2" y="246"/>
                  </a:lnTo>
                  <a:lnTo>
                    <a:pt x="0" y="262"/>
                  </a:lnTo>
                  <a:lnTo>
                    <a:pt x="0" y="278"/>
                  </a:lnTo>
                  <a:lnTo>
                    <a:pt x="4" y="296"/>
                  </a:lnTo>
                  <a:lnTo>
                    <a:pt x="18" y="350"/>
                  </a:lnTo>
                  <a:lnTo>
                    <a:pt x="20" y="374"/>
                  </a:lnTo>
                  <a:lnTo>
                    <a:pt x="20" y="402"/>
                  </a:lnTo>
                  <a:lnTo>
                    <a:pt x="20" y="430"/>
                  </a:lnTo>
                  <a:lnTo>
                    <a:pt x="24" y="452"/>
                  </a:lnTo>
                  <a:lnTo>
                    <a:pt x="28" y="470"/>
                  </a:lnTo>
                  <a:lnTo>
                    <a:pt x="32" y="452"/>
                  </a:lnTo>
                  <a:lnTo>
                    <a:pt x="36" y="430"/>
                  </a:lnTo>
                  <a:lnTo>
                    <a:pt x="36" y="402"/>
                  </a:lnTo>
                  <a:lnTo>
                    <a:pt x="36" y="374"/>
                  </a:lnTo>
                  <a:lnTo>
                    <a:pt x="38" y="350"/>
                  </a:lnTo>
                  <a:lnTo>
                    <a:pt x="52" y="296"/>
                  </a:lnTo>
                  <a:lnTo>
                    <a:pt x="56" y="278"/>
                  </a:lnTo>
                  <a:lnTo>
                    <a:pt x="56" y="262"/>
                  </a:lnTo>
                  <a:lnTo>
                    <a:pt x="54" y="246"/>
                  </a:lnTo>
                  <a:lnTo>
                    <a:pt x="52" y="232"/>
                  </a:lnTo>
                  <a:lnTo>
                    <a:pt x="46" y="202"/>
                  </a:lnTo>
                  <a:lnTo>
                    <a:pt x="38" y="178"/>
                  </a:lnTo>
                  <a:lnTo>
                    <a:pt x="36" y="154"/>
                  </a:lnTo>
                  <a:lnTo>
                    <a:pt x="36" y="132"/>
                  </a:lnTo>
                  <a:lnTo>
                    <a:pt x="40" y="108"/>
                  </a:lnTo>
                  <a:lnTo>
                    <a:pt x="46" y="82"/>
                  </a:lnTo>
                  <a:lnTo>
                    <a:pt x="48" y="68"/>
                  </a:lnTo>
                  <a:lnTo>
                    <a:pt x="48" y="54"/>
                  </a:lnTo>
                  <a:lnTo>
                    <a:pt x="48" y="28"/>
                  </a:lnTo>
                  <a:lnTo>
                    <a:pt x="44" y="8"/>
                  </a:lnTo>
                  <a:lnTo>
                    <a:pt x="44" y="0"/>
                  </a:lnTo>
                  <a:lnTo>
                    <a:pt x="12" y="0"/>
                  </a:lnTo>
                  <a:close/>
                </a:path>
              </a:pathLst>
            </a:custGeom>
            <a:solidFill>
              <a:srgbClr val="FF7F00"/>
            </a:solidFill>
            <a:ln w="9525">
              <a:noFill/>
              <a:round/>
              <a:headEnd/>
              <a:tailEnd/>
            </a:ln>
          </p:spPr>
          <p:txBody>
            <a:bodyPr/>
            <a:lstStyle/>
            <a:p>
              <a:endParaRPr lang="fi-FI"/>
            </a:p>
          </p:txBody>
        </p:sp>
        <p:sp>
          <p:nvSpPr>
            <p:cNvPr id="3093" name="Freeform 137"/>
            <p:cNvSpPr>
              <a:spLocks/>
            </p:cNvSpPr>
            <p:nvPr/>
          </p:nvSpPr>
          <p:spPr bwMode="auto">
            <a:xfrm>
              <a:off x="866775" y="1301750"/>
              <a:ext cx="31750" cy="168275"/>
            </a:xfrm>
            <a:custGeom>
              <a:avLst/>
              <a:gdLst>
                <a:gd name="T0" fmla="*/ 0 w 20"/>
                <a:gd name="T1" fmla="*/ 0 h 106"/>
                <a:gd name="T2" fmla="*/ 20 w 20"/>
                <a:gd name="T3" fmla="*/ 106 h 106"/>
              </a:gdLst>
              <a:ahLst/>
              <a:cxnLst>
                <a:cxn ang="0">
                  <a:pos x="20" y="54"/>
                </a:cxn>
                <a:cxn ang="0">
                  <a:pos x="20" y="54"/>
                </a:cxn>
                <a:cxn ang="0">
                  <a:pos x="20" y="36"/>
                </a:cxn>
                <a:cxn ang="0">
                  <a:pos x="18" y="22"/>
                </a:cxn>
                <a:cxn ang="0">
                  <a:pos x="14" y="10"/>
                </a:cxn>
                <a:cxn ang="0">
                  <a:pos x="10" y="0"/>
                </a:cxn>
                <a:cxn ang="0">
                  <a:pos x="10" y="0"/>
                </a:cxn>
                <a:cxn ang="0">
                  <a:pos x="6" y="10"/>
                </a:cxn>
                <a:cxn ang="0">
                  <a:pos x="2" y="22"/>
                </a:cxn>
                <a:cxn ang="0">
                  <a:pos x="0" y="36"/>
                </a:cxn>
                <a:cxn ang="0">
                  <a:pos x="0" y="54"/>
                </a:cxn>
                <a:cxn ang="0">
                  <a:pos x="0" y="54"/>
                </a:cxn>
                <a:cxn ang="0">
                  <a:pos x="0" y="70"/>
                </a:cxn>
                <a:cxn ang="0">
                  <a:pos x="2" y="84"/>
                </a:cxn>
                <a:cxn ang="0">
                  <a:pos x="6" y="98"/>
                </a:cxn>
                <a:cxn ang="0">
                  <a:pos x="10" y="106"/>
                </a:cxn>
                <a:cxn ang="0">
                  <a:pos x="10" y="106"/>
                </a:cxn>
                <a:cxn ang="0">
                  <a:pos x="14" y="98"/>
                </a:cxn>
                <a:cxn ang="0">
                  <a:pos x="18" y="84"/>
                </a:cxn>
                <a:cxn ang="0">
                  <a:pos x="20" y="70"/>
                </a:cxn>
                <a:cxn ang="0">
                  <a:pos x="20" y="54"/>
                </a:cxn>
                <a:cxn ang="0">
                  <a:pos x="20" y="54"/>
                </a:cxn>
              </a:cxnLst>
              <a:rect l="T0" t="T1" r="T2" b="T3"/>
              <a:pathLst>
                <a:path w="20" h="106">
                  <a:moveTo>
                    <a:pt x="20" y="54"/>
                  </a:moveTo>
                  <a:lnTo>
                    <a:pt x="20" y="54"/>
                  </a:lnTo>
                  <a:lnTo>
                    <a:pt x="20" y="36"/>
                  </a:lnTo>
                  <a:lnTo>
                    <a:pt x="18" y="22"/>
                  </a:lnTo>
                  <a:lnTo>
                    <a:pt x="14" y="10"/>
                  </a:lnTo>
                  <a:lnTo>
                    <a:pt x="10" y="0"/>
                  </a:lnTo>
                  <a:lnTo>
                    <a:pt x="6" y="10"/>
                  </a:lnTo>
                  <a:lnTo>
                    <a:pt x="2" y="22"/>
                  </a:lnTo>
                  <a:lnTo>
                    <a:pt x="0" y="36"/>
                  </a:lnTo>
                  <a:lnTo>
                    <a:pt x="0" y="54"/>
                  </a:lnTo>
                  <a:lnTo>
                    <a:pt x="0" y="70"/>
                  </a:lnTo>
                  <a:lnTo>
                    <a:pt x="2" y="84"/>
                  </a:lnTo>
                  <a:lnTo>
                    <a:pt x="6" y="98"/>
                  </a:lnTo>
                  <a:lnTo>
                    <a:pt x="10" y="106"/>
                  </a:lnTo>
                  <a:lnTo>
                    <a:pt x="14" y="98"/>
                  </a:lnTo>
                  <a:lnTo>
                    <a:pt x="18" y="84"/>
                  </a:lnTo>
                  <a:lnTo>
                    <a:pt x="20" y="70"/>
                  </a:lnTo>
                  <a:lnTo>
                    <a:pt x="20" y="54"/>
                  </a:lnTo>
                  <a:close/>
                </a:path>
              </a:pathLst>
            </a:custGeom>
            <a:solidFill>
              <a:srgbClr val="FFC800"/>
            </a:solidFill>
            <a:ln w="9525">
              <a:noFill/>
              <a:round/>
              <a:headEnd/>
              <a:tailEnd/>
            </a:ln>
          </p:spPr>
          <p:txBody>
            <a:bodyPr/>
            <a:lstStyle/>
            <a:p>
              <a:endParaRPr lang="fi-FI"/>
            </a:p>
          </p:txBody>
        </p:sp>
        <p:sp>
          <p:nvSpPr>
            <p:cNvPr id="3094" name="Freeform 138"/>
            <p:cNvSpPr>
              <a:spLocks/>
            </p:cNvSpPr>
            <p:nvPr/>
          </p:nvSpPr>
          <p:spPr bwMode="auto">
            <a:xfrm>
              <a:off x="260350" y="901700"/>
              <a:ext cx="603250" cy="603250"/>
            </a:xfrm>
            <a:custGeom>
              <a:avLst/>
              <a:gdLst>
                <a:gd name="T0" fmla="*/ 0 w 380"/>
                <a:gd name="T1" fmla="*/ 0 h 380"/>
                <a:gd name="T2" fmla="*/ 380 w 380"/>
                <a:gd name="T3" fmla="*/ 380 h 380"/>
              </a:gdLst>
              <a:ahLst/>
              <a:cxnLst>
                <a:cxn ang="0">
                  <a:pos x="26" y="368"/>
                </a:cxn>
                <a:cxn ang="0">
                  <a:pos x="46" y="356"/>
                </a:cxn>
                <a:cxn ang="0">
                  <a:pos x="84" y="320"/>
                </a:cxn>
                <a:cxn ang="0">
                  <a:pos x="84" y="320"/>
                </a:cxn>
                <a:cxn ang="0">
                  <a:pos x="110" y="296"/>
                </a:cxn>
                <a:cxn ang="0">
                  <a:pos x="168" y="260"/>
                </a:cxn>
                <a:cxn ang="0">
                  <a:pos x="180" y="252"/>
                </a:cxn>
                <a:cxn ang="0">
                  <a:pos x="208" y="224"/>
                </a:cxn>
                <a:cxn ang="0">
                  <a:pos x="234" y="184"/>
                </a:cxn>
                <a:cxn ang="0">
                  <a:pos x="246" y="164"/>
                </a:cxn>
                <a:cxn ang="0">
                  <a:pos x="274" y="132"/>
                </a:cxn>
                <a:cxn ang="0">
                  <a:pos x="314" y="104"/>
                </a:cxn>
                <a:cxn ang="0">
                  <a:pos x="326" y="96"/>
                </a:cxn>
                <a:cxn ang="0">
                  <a:pos x="356" y="66"/>
                </a:cxn>
                <a:cxn ang="0">
                  <a:pos x="374" y="42"/>
                </a:cxn>
                <a:cxn ang="0">
                  <a:pos x="374" y="28"/>
                </a:cxn>
                <a:cxn ang="0">
                  <a:pos x="340" y="6"/>
                </a:cxn>
                <a:cxn ang="0">
                  <a:pos x="332" y="10"/>
                </a:cxn>
                <a:cxn ang="0">
                  <a:pos x="294" y="42"/>
                </a:cxn>
                <a:cxn ang="0">
                  <a:pos x="276" y="66"/>
                </a:cxn>
                <a:cxn ang="0">
                  <a:pos x="262" y="88"/>
                </a:cxn>
                <a:cxn ang="0">
                  <a:pos x="234" y="120"/>
                </a:cxn>
                <a:cxn ang="0">
                  <a:pos x="196" y="146"/>
                </a:cxn>
                <a:cxn ang="0">
                  <a:pos x="176" y="158"/>
                </a:cxn>
                <a:cxn ang="0">
                  <a:pos x="136" y="190"/>
                </a:cxn>
                <a:cxn ang="0">
                  <a:pos x="120" y="212"/>
                </a:cxn>
                <a:cxn ang="0">
                  <a:pos x="104" y="240"/>
                </a:cxn>
                <a:cxn ang="0">
                  <a:pos x="74" y="282"/>
                </a:cxn>
                <a:cxn ang="0">
                  <a:pos x="60" y="296"/>
                </a:cxn>
                <a:cxn ang="0">
                  <a:pos x="24" y="334"/>
                </a:cxn>
                <a:cxn ang="0">
                  <a:pos x="12" y="354"/>
                </a:cxn>
                <a:cxn ang="0">
                  <a:pos x="26" y="368"/>
                </a:cxn>
              </a:cxnLst>
              <a:rect l="T0" t="T1" r="T2" b="T3"/>
              <a:pathLst>
                <a:path w="380" h="380">
                  <a:moveTo>
                    <a:pt x="26" y="368"/>
                  </a:moveTo>
                  <a:lnTo>
                    <a:pt x="26" y="368"/>
                  </a:lnTo>
                  <a:lnTo>
                    <a:pt x="32" y="364"/>
                  </a:lnTo>
                  <a:lnTo>
                    <a:pt x="46" y="356"/>
                  </a:lnTo>
                  <a:lnTo>
                    <a:pt x="64" y="342"/>
                  </a:lnTo>
                  <a:lnTo>
                    <a:pt x="84" y="320"/>
                  </a:lnTo>
                  <a:lnTo>
                    <a:pt x="98" y="306"/>
                  </a:lnTo>
                  <a:lnTo>
                    <a:pt x="110" y="296"/>
                  </a:lnTo>
                  <a:lnTo>
                    <a:pt x="140" y="276"/>
                  </a:lnTo>
                  <a:lnTo>
                    <a:pt x="168" y="260"/>
                  </a:lnTo>
                  <a:lnTo>
                    <a:pt x="180" y="252"/>
                  </a:lnTo>
                  <a:lnTo>
                    <a:pt x="190" y="244"/>
                  </a:lnTo>
                  <a:lnTo>
                    <a:pt x="208" y="224"/>
                  </a:lnTo>
                  <a:lnTo>
                    <a:pt x="222" y="204"/>
                  </a:lnTo>
                  <a:lnTo>
                    <a:pt x="234" y="184"/>
                  </a:lnTo>
                  <a:lnTo>
                    <a:pt x="246" y="164"/>
                  </a:lnTo>
                  <a:lnTo>
                    <a:pt x="260" y="146"/>
                  </a:lnTo>
                  <a:lnTo>
                    <a:pt x="274" y="132"/>
                  </a:lnTo>
                  <a:lnTo>
                    <a:pt x="292" y="118"/>
                  </a:lnTo>
                  <a:lnTo>
                    <a:pt x="314" y="104"/>
                  </a:lnTo>
                  <a:lnTo>
                    <a:pt x="326" y="96"/>
                  </a:lnTo>
                  <a:lnTo>
                    <a:pt x="336" y="86"/>
                  </a:lnTo>
                  <a:lnTo>
                    <a:pt x="356" y="66"/>
                  </a:lnTo>
                  <a:lnTo>
                    <a:pt x="368" y="50"/>
                  </a:lnTo>
                  <a:lnTo>
                    <a:pt x="374" y="42"/>
                  </a:lnTo>
                  <a:lnTo>
                    <a:pt x="380" y="34"/>
                  </a:lnTo>
                  <a:lnTo>
                    <a:pt x="374" y="28"/>
                  </a:lnTo>
                  <a:lnTo>
                    <a:pt x="346" y="0"/>
                  </a:lnTo>
                  <a:lnTo>
                    <a:pt x="340" y="6"/>
                  </a:lnTo>
                  <a:lnTo>
                    <a:pt x="332" y="10"/>
                  </a:lnTo>
                  <a:lnTo>
                    <a:pt x="314" y="24"/>
                  </a:lnTo>
                  <a:lnTo>
                    <a:pt x="294" y="42"/>
                  </a:lnTo>
                  <a:lnTo>
                    <a:pt x="284" y="54"/>
                  </a:lnTo>
                  <a:lnTo>
                    <a:pt x="276" y="66"/>
                  </a:lnTo>
                  <a:lnTo>
                    <a:pt x="262" y="88"/>
                  </a:lnTo>
                  <a:lnTo>
                    <a:pt x="248" y="106"/>
                  </a:lnTo>
                  <a:lnTo>
                    <a:pt x="234" y="120"/>
                  </a:lnTo>
                  <a:lnTo>
                    <a:pt x="216" y="134"/>
                  </a:lnTo>
                  <a:lnTo>
                    <a:pt x="196" y="146"/>
                  </a:lnTo>
                  <a:lnTo>
                    <a:pt x="176" y="158"/>
                  </a:lnTo>
                  <a:lnTo>
                    <a:pt x="156" y="172"/>
                  </a:lnTo>
                  <a:lnTo>
                    <a:pt x="136" y="190"/>
                  </a:lnTo>
                  <a:lnTo>
                    <a:pt x="128" y="200"/>
                  </a:lnTo>
                  <a:lnTo>
                    <a:pt x="120" y="212"/>
                  </a:lnTo>
                  <a:lnTo>
                    <a:pt x="104" y="240"/>
                  </a:lnTo>
                  <a:lnTo>
                    <a:pt x="84" y="270"/>
                  </a:lnTo>
                  <a:lnTo>
                    <a:pt x="74" y="282"/>
                  </a:lnTo>
                  <a:lnTo>
                    <a:pt x="60" y="296"/>
                  </a:lnTo>
                  <a:lnTo>
                    <a:pt x="38" y="316"/>
                  </a:lnTo>
                  <a:lnTo>
                    <a:pt x="24" y="334"/>
                  </a:lnTo>
                  <a:lnTo>
                    <a:pt x="16" y="348"/>
                  </a:lnTo>
                  <a:lnTo>
                    <a:pt x="12" y="354"/>
                  </a:lnTo>
                  <a:lnTo>
                    <a:pt x="0" y="380"/>
                  </a:lnTo>
                  <a:lnTo>
                    <a:pt x="26" y="368"/>
                  </a:lnTo>
                  <a:close/>
                </a:path>
              </a:pathLst>
            </a:custGeom>
            <a:solidFill>
              <a:srgbClr val="FFC800"/>
            </a:solidFill>
            <a:ln w="9525">
              <a:noFill/>
              <a:round/>
              <a:headEnd/>
              <a:tailEnd/>
            </a:ln>
          </p:spPr>
          <p:txBody>
            <a:bodyPr/>
            <a:lstStyle/>
            <a:p>
              <a:endParaRPr lang="fi-FI"/>
            </a:p>
          </p:txBody>
        </p:sp>
        <p:sp>
          <p:nvSpPr>
            <p:cNvPr id="3095" name="Freeform 139"/>
            <p:cNvSpPr>
              <a:spLocks/>
            </p:cNvSpPr>
            <p:nvPr/>
          </p:nvSpPr>
          <p:spPr bwMode="auto">
            <a:xfrm>
              <a:off x="295275" y="923925"/>
              <a:ext cx="546100" cy="546100"/>
            </a:xfrm>
            <a:custGeom>
              <a:avLst/>
              <a:gdLst>
                <a:gd name="T0" fmla="*/ 0 w 344"/>
                <a:gd name="T1" fmla="*/ 0 h 344"/>
                <a:gd name="T2" fmla="*/ 344 w 344"/>
                <a:gd name="T3" fmla="*/ 344 h 344"/>
              </a:gdLst>
              <a:ahLst/>
              <a:cxnLst>
                <a:cxn ang="0">
                  <a:pos x="322" y="0"/>
                </a:cxn>
                <a:cxn ang="0">
                  <a:pos x="322" y="0"/>
                </a:cxn>
                <a:cxn ang="0">
                  <a:pos x="316" y="4"/>
                </a:cxn>
                <a:cxn ang="0">
                  <a:pos x="300" y="16"/>
                </a:cxn>
                <a:cxn ang="0">
                  <a:pos x="280" y="34"/>
                </a:cxn>
                <a:cxn ang="0">
                  <a:pos x="272" y="46"/>
                </a:cxn>
                <a:cxn ang="0">
                  <a:pos x="262" y="56"/>
                </a:cxn>
                <a:cxn ang="0">
                  <a:pos x="262" y="56"/>
                </a:cxn>
                <a:cxn ang="0">
                  <a:pos x="248" y="78"/>
                </a:cxn>
                <a:cxn ang="0">
                  <a:pos x="234" y="98"/>
                </a:cxn>
                <a:cxn ang="0">
                  <a:pos x="218" y="114"/>
                </a:cxn>
                <a:cxn ang="0">
                  <a:pos x="200" y="128"/>
                </a:cxn>
                <a:cxn ang="0">
                  <a:pos x="200" y="128"/>
                </a:cxn>
                <a:cxn ang="0">
                  <a:pos x="178" y="142"/>
                </a:cxn>
                <a:cxn ang="0">
                  <a:pos x="152" y="158"/>
                </a:cxn>
                <a:cxn ang="0">
                  <a:pos x="140" y="166"/>
                </a:cxn>
                <a:cxn ang="0">
                  <a:pos x="128" y="176"/>
                </a:cxn>
                <a:cxn ang="0">
                  <a:pos x="116" y="188"/>
                </a:cxn>
                <a:cxn ang="0">
                  <a:pos x="108" y="202"/>
                </a:cxn>
                <a:cxn ang="0">
                  <a:pos x="108" y="202"/>
                </a:cxn>
                <a:cxn ang="0">
                  <a:pos x="78" y="250"/>
                </a:cxn>
                <a:cxn ang="0">
                  <a:pos x="64" y="270"/>
                </a:cxn>
                <a:cxn ang="0">
                  <a:pos x="44" y="290"/>
                </a:cxn>
                <a:cxn ang="0">
                  <a:pos x="44" y="290"/>
                </a:cxn>
                <a:cxn ang="0">
                  <a:pos x="24" y="310"/>
                </a:cxn>
                <a:cxn ang="0">
                  <a:pos x="10" y="326"/>
                </a:cxn>
                <a:cxn ang="0">
                  <a:pos x="0" y="344"/>
                </a:cxn>
                <a:cxn ang="0">
                  <a:pos x="0" y="344"/>
                </a:cxn>
                <a:cxn ang="0">
                  <a:pos x="0" y="344"/>
                </a:cxn>
                <a:cxn ang="0">
                  <a:pos x="18" y="334"/>
                </a:cxn>
                <a:cxn ang="0">
                  <a:pos x="34" y="320"/>
                </a:cxn>
                <a:cxn ang="0">
                  <a:pos x="54" y="300"/>
                </a:cxn>
                <a:cxn ang="0">
                  <a:pos x="54" y="300"/>
                </a:cxn>
                <a:cxn ang="0">
                  <a:pos x="74" y="280"/>
                </a:cxn>
                <a:cxn ang="0">
                  <a:pos x="94" y="266"/>
                </a:cxn>
                <a:cxn ang="0">
                  <a:pos x="142" y="236"/>
                </a:cxn>
                <a:cxn ang="0">
                  <a:pos x="142" y="236"/>
                </a:cxn>
                <a:cxn ang="0">
                  <a:pos x="156" y="228"/>
                </a:cxn>
                <a:cxn ang="0">
                  <a:pos x="168" y="216"/>
                </a:cxn>
                <a:cxn ang="0">
                  <a:pos x="178" y="204"/>
                </a:cxn>
                <a:cxn ang="0">
                  <a:pos x="186" y="192"/>
                </a:cxn>
                <a:cxn ang="0">
                  <a:pos x="202" y="166"/>
                </a:cxn>
                <a:cxn ang="0">
                  <a:pos x="216" y="144"/>
                </a:cxn>
                <a:cxn ang="0">
                  <a:pos x="216" y="144"/>
                </a:cxn>
                <a:cxn ang="0">
                  <a:pos x="230" y="126"/>
                </a:cxn>
                <a:cxn ang="0">
                  <a:pos x="246" y="110"/>
                </a:cxn>
                <a:cxn ang="0">
                  <a:pos x="266" y="96"/>
                </a:cxn>
                <a:cxn ang="0">
                  <a:pos x="288" y="82"/>
                </a:cxn>
                <a:cxn ang="0">
                  <a:pos x="288" y="82"/>
                </a:cxn>
                <a:cxn ang="0">
                  <a:pos x="298" y="72"/>
                </a:cxn>
                <a:cxn ang="0">
                  <a:pos x="310" y="64"/>
                </a:cxn>
                <a:cxn ang="0">
                  <a:pos x="328" y="44"/>
                </a:cxn>
                <a:cxn ang="0">
                  <a:pos x="340" y="28"/>
                </a:cxn>
                <a:cxn ang="0">
                  <a:pos x="344" y="22"/>
                </a:cxn>
                <a:cxn ang="0">
                  <a:pos x="322" y="0"/>
                </a:cxn>
              </a:cxnLst>
              <a:rect l="T0" t="T1" r="T2" b="T3"/>
              <a:pathLst>
                <a:path w="344" h="344">
                  <a:moveTo>
                    <a:pt x="322" y="0"/>
                  </a:moveTo>
                  <a:lnTo>
                    <a:pt x="322" y="0"/>
                  </a:lnTo>
                  <a:lnTo>
                    <a:pt x="316" y="4"/>
                  </a:lnTo>
                  <a:lnTo>
                    <a:pt x="300" y="16"/>
                  </a:lnTo>
                  <a:lnTo>
                    <a:pt x="280" y="34"/>
                  </a:lnTo>
                  <a:lnTo>
                    <a:pt x="272" y="46"/>
                  </a:lnTo>
                  <a:lnTo>
                    <a:pt x="262" y="56"/>
                  </a:lnTo>
                  <a:lnTo>
                    <a:pt x="248" y="78"/>
                  </a:lnTo>
                  <a:lnTo>
                    <a:pt x="234" y="98"/>
                  </a:lnTo>
                  <a:lnTo>
                    <a:pt x="218" y="114"/>
                  </a:lnTo>
                  <a:lnTo>
                    <a:pt x="200" y="128"/>
                  </a:lnTo>
                  <a:lnTo>
                    <a:pt x="178" y="142"/>
                  </a:lnTo>
                  <a:lnTo>
                    <a:pt x="152" y="158"/>
                  </a:lnTo>
                  <a:lnTo>
                    <a:pt x="140" y="166"/>
                  </a:lnTo>
                  <a:lnTo>
                    <a:pt x="128" y="176"/>
                  </a:lnTo>
                  <a:lnTo>
                    <a:pt x="116" y="188"/>
                  </a:lnTo>
                  <a:lnTo>
                    <a:pt x="108" y="202"/>
                  </a:lnTo>
                  <a:lnTo>
                    <a:pt x="78" y="250"/>
                  </a:lnTo>
                  <a:lnTo>
                    <a:pt x="64" y="270"/>
                  </a:lnTo>
                  <a:lnTo>
                    <a:pt x="44" y="290"/>
                  </a:lnTo>
                  <a:lnTo>
                    <a:pt x="24" y="310"/>
                  </a:lnTo>
                  <a:lnTo>
                    <a:pt x="10" y="326"/>
                  </a:lnTo>
                  <a:lnTo>
                    <a:pt x="0" y="344"/>
                  </a:lnTo>
                  <a:lnTo>
                    <a:pt x="18" y="334"/>
                  </a:lnTo>
                  <a:lnTo>
                    <a:pt x="34" y="320"/>
                  </a:lnTo>
                  <a:lnTo>
                    <a:pt x="54" y="300"/>
                  </a:lnTo>
                  <a:lnTo>
                    <a:pt x="74" y="280"/>
                  </a:lnTo>
                  <a:lnTo>
                    <a:pt x="94" y="266"/>
                  </a:lnTo>
                  <a:lnTo>
                    <a:pt x="142" y="236"/>
                  </a:lnTo>
                  <a:lnTo>
                    <a:pt x="156" y="228"/>
                  </a:lnTo>
                  <a:lnTo>
                    <a:pt x="168" y="216"/>
                  </a:lnTo>
                  <a:lnTo>
                    <a:pt x="178" y="204"/>
                  </a:lnTo>
                  <a:lnTo>
                    <a:pt x="186" y="192"/>
                  </a:lnTo>
                  <a:lnTo>
                    <a:pt x="202" y="166"/>
                  </a:lnTo>
                  <a:lnTo>
                    <a:pt x="216" y="144"/>
                  </a:lnTo>
                  <a:lnTo>
                    <a:pt x="230" y="126"/>
                  </a:lnTo>
                  <a:lnTo>
                    <a:pt x="246" y="110"/>
                  </a:lnTo>
                  <a:lnTo>
                    <a:pt x="266" y="96"/>
                  </a:lnTo>
                  <a:lnTo>
                    <a:pt x="288" y="82"/>
                  </a:lnTo>
                  <a:lnTo>
                    <a:pt x="298" y="72"/>
                  </a:lnTo>
                  <a:lnTo>
                    <a:pt x="310" y="64"/>
                  </a:lnTo>
                  <a:lnTo>
                    <a:pt x="328" y="44"/>
                  </a:lnTo>
                  <a:lnTo>
                    <a:pt x="340" y="28"/>
                  </a:lnTo>
                  <a:lnTo>
                    <a:pt x="344" y="22"/>
                  </a:lnTo>
                  <a:lnTo>
                    <a:pt x="322" y="0"/>
                  </a:lnTo>
                  <a:close/>
                </a:path>
              </a:pathLst>
            </a:custGeom>
            <a:solidFill>
              <a:srgbClr val="FF7F00"/>
            </a:solidFill>
            <a:ln w="9525">
              <a:noFill/>
              <a:round/>
              <a:headEnd/>
              <a:tailEnd/>
            </a:ln>
          </p:spPr>
          <p:txBody>
            <a:bodyPr/>
            <a:lstStyle/>
            <a:p>
              <a:endParaRPr lang="fi-FI"/>
            </a:p>
          </p:txBody>
        </p:sp>
        <p:sp>
          <p:nvSpPr>
            <p:cNvPr id="3096" name="Freeform 140"/>
            <p:cNvSpPr>
              <a:spLocks/>
            </p:cNvSpPr>
            <p:nvPr/>
          </p:nvSpPr>
          <p:spPr bwMode="auto">
            <a:xfrm>
              <a:off x="466725" y="1177925"/>
              <a:ext cx="120650" cy="120650"/>
            </a:xfrm>
            <a:custGeom>
              <a:avLst/>
              <a:gdLst>
                <a:gd name="T0" fmla="*/ 0 w 76"/>
                <a:gd name="T1" fmla="*/ 0 h 76"/>
                <a:gd name="T2" fmla="*/ 76 w 76"/>
                <a:gd name="T3" fmla="*/ 76 h 76"/>
              </a:gdLst>
              <a:ahLst/>
              <a:cxnLst>
                <a:cxn ang="0">
                  <a:pos x="46" y="46"/>
                </a:cxn>
                <a:cxn ang="0">
                  <a:pos x="46" y="46"/>
                </a:cxn>
                <a:cxn ang="0">
                  <a:pos x="56" y="34"/>
                </a:cxn>
                <a:cxn ang="0">
                  <a:pos x="66" y="22"/>
                </a:cxn>
                <a:cxn ang="0">
                  <a:pos x="72" y="10"/>
                </a:cxn>
                <a:cxn ang="0">
                  <a:pos x="76" y="0"/>
                </a:cxn>
                <a:cxn ang="0">
                  <a:pos x="76" y="0"/>
                </a:cxn>
                <a:cxn ang="0">
                  <a:pos x="66" y="4"/>
                </a:cxn>
                <a:cxn ang="0">
                  <a:pos x="54" y="10"/>
                </a:cxn>
                <a:cxn ang="0">
                  <a:pos x="42" y="20"/>
                </a:cxn>
                <a:cxn ang="0">
                  <a:pos x="30" y="30"/>
                </a:cxn>
                <a:cxn ang="0">
                  <a:pos x="30" y="30"/>
                </a:cxn>
                <a:cxn ang="0">
                  <a:pos x="18" y="42"/>
                </a:cxn>
                <a:cxn ang="0">
                  <a:pos x="10" y="54"/>
                </a:cxn>
                <a:cxn ang="0">
                  <a:pos x="4" y="66"/>
                </a:cxn>
                <a:cxn ang="0">
                  <a:pos x="0" y="76"/>
                </a:cxn>
                <a:cxn ang="0">
                  <a:pos x="0" y="76"/>
                </a:cxn>
                <a:cxn ang="0">
                  <a:pos x="10" y="72"/>
                </a:cxn>
                <a:cxn ang="0">
                  <a:pos x="22" y="66"/>
                </a:cxn>
                <a:cxn ang="0">
                  <a:pos x="34" y="58"/>
                </a:cxn>
                <a:cxn ang="0">
                  <a:pos x="46" y="46"/>
                </a:cxn>
                <a:cxn ang="0">
                  <a:pos x="46" y="46"/>
                </a:cxn>
              </a:cxnLst>
              <a:rect l="T0" t="T1" r="T2" b="T3"/>
              <a:pathLst>
                <a:path w="76" h="76">
                  <a:moveTo>
                    <a:pt x="46" y="46"/>
                  </a:moveTo>
                  <a:lnTo>
                    <a:pt x="46" y="46"/>
                  </a:lnTo>
                  <a:lnTo>
                    <a:pt x="56" y="34"/>
                  </a:lnTo>
                  <a:lnTo>
                    <a:pt x="66" y="22"/>
                  </a:lnTo>
                  <a:lnTo>
                    <a:pt x="72" y="10"/>
                  </a:lnTo>
                  <a:lnTo>
                    <a:pt x="76" y="0"/>
                  </a:lnTo>
                  <a:lnTo>
                    <a:pt x="66" y="4"/>
                  </a:lnTo>
                  <a:lnTo>
                    <a:pt x="54" y="10"/>
                  </a:lnTo>
                  <a:lnTo>
                    <a:pt x="42" y="20"/>
                  </a:lnTo>
                  <a:lnTo>
                    <a:pt x="30" y="30"/>
                  </a:lnTo>
                  <a:lnTo>
                    <a:pt x="18" y="42"/>
                  </a:lnTo>
                  <a:lnTo>
                    <a:pt x="10" y="54"/>
                  </a:lnTo>
                  <a:lnTo>
                    <a:pt x="4" y="66"/>
                  </a:lnTo>
                  <a:lnTo>
                    <a:pt x="0" y="76"/>
                  </a:lnTo>
                  <a:lnTo>
                    <a:pt x="10" y="72"/>
                  </a:lnTo>
                  <a:lnTo>
                    <a:pt x="22" y="66"/>
                  </a:lnTo>
                  <a:lnTo>
                    <a:pt x="34" y="58"/>
                  </a:lnTo>
                  <a:lnTo>
                    <a:pt x="46" y="46"/>
                  </a:lnTo>
                  <a:close/>
                </a:path>
              </a:pathLst>
            </a:custGeom>
            <a:solidFill>
              <a:srgbClr val="FFC800"/>
            </a:solidFill>
            <a:ln w="9525">
              <a:noFill/>
              <a:round/>
              <a:headEnd/>
              <a:tailEnd/>
            </a:ln>
          </p:spPr>
          <p:txBody>
            <a:bodyPr/>
            <a:lstStyle/>
            <a:p>
              <a:endParaRPr lang="fi-FI"/>
            </a:p>
          </p:txBody>
        </p:sp>
        <p:sp>
          <p:nvSpPr>
            <p:cNvPr id="3097" name="Freeform 141"/>
            <p:cNvSpPr>
              <a:spLocks/>
            </p:cNvSpPr>
            <p:nvPr/>
          </p:nvSpPr>
          <p:spPr bwMode="auto">
            <a:xfrm>
              <a:off x="3175" y="822325"/>
              <a:ext cx="815975" cy="120650"/>
            </a:xfrm>
            <a:custGeom>
              <a:avLst/>
              <a:gdLst>
                <a:gd name="T0" fmla="*/ 0 w 514"/>
                <a:gd name="T1" fmla="*/ 0 h 76"/>
                <a:gd name="T2" fmla="*/ 514 w 514"/>
                <a:gd name="T3" fmla="*/ 76 h 76"/>
              </a:gdLst>
              <a:ahLst/>
              <a:cxnLst>
                <a:cxn ang="0">
                  <a:pos x="26" y="48"/>
                </a:cxn>
                <a:cxn ang="0">
                  <a:pos x="48" y="52"/>
                </a:cxn>
                <a:cxn ang="0">
                  <a:pos x="102" y="56"/>
                </a:cxn>
                <a:cxn ang="0">
                  <a:pos x="102" y="56"/>
                </a:cxn>
                <a:cxn ang="0">
                  <a:pos x="138" y="56"/>
                </a:cxn>
                <a:cxn ang="0">
                  <a:pos x="204" y="72"/>
                </a:cxn>
                <a:cxn ang="0">
                  <a:pos x="218" y="74"/>
                </a:cxn>
                <a:cxn ang="0">
                  <a:pos x="258" y="74"/>
                </a:cxn>
                <a:cxn ang="0">
                  <a:pos x="304" y="64"/>
                </a:cxn>
                <a:cxn ang="0">
                  <a:pos x="328" y="58"/>
                </a:cxn>
                <a:cxn ang="0">
                  <a:pos x="368" y="56"/>
                </a:cxn>
                <a:cxn ang="0">
                  <a:pos x="416" y="66"/>
                </a:cxn>
                <a:cxn ang="0">
                  <a:pos x="432" y="68"/>
                </a:cxn>
                <a:cxn ang="0">
                  <a:pos x="472" y="68"/>
                </a:cxn>
                <a:cxn ang="0">
                  <a:pos x="504" y="64"/>
                </a:cxn>
                <a:cxn ang="0">
                  <a:pos x="514" y="54"/>
                </a:cxn>
                <a:cxn ang="0">
                  <a:pos x="504" y="12"/>
                </a:cxn>
                <a:cxn ang="0">
                  <a:pos x="496" y="12"/>
                </a:cxn>
                <a:cxn ang="0">
                  <a:pos x="446" y="8"/>
                </a:cxn>
                <a:cxn ang="0">
                  <a:pos x="416" y="10"/>
                </a:cxn>
                <a:cxn ang="0">
                  <a:pos x="392" y="16"/>
                </a:cxn>
                <a:cxn ang="0">
                  <a:pos x="348" y="20"/>
                </a:cxn>
                <a:cxn ang="0">
                  <a:pos x="304" y="12"/>
                </a:cxn>
                <a:cxn ang="0">
                  <a:pos x="282" y="6"/>
                </a:cxn>
                <a:cxn ang="0">
                  <a:pos x="232" y="0"/>
                </a:cxn>
                <a:cxn ang="0">
                  <a:pos x="204" y="4"/>
                </a:cxn>
                <a:cxn ang="0">
                  <a:pos x="172" y="12"/>
                </a:cxn>
                <a:cxn ang="0">
                  <a:pos x="120" y="22"/>
                </a:cxn>
                <a:cxn ang="0">
                  <a:pos x="102" y="20"/>
                </a:cxn>
                <a:cxn ang="0">
                  <a:pos x="48" y="24"/>
                </a:cxn>
                <a:cxn ang="0">
                  <a:pos x="26" y="28"/>
                </a:cxn>
                <a:cxn ang="0">
                  <a:pos x="26" y="48"/>
                </a:cxn>
              </a:cxnLst>
              <a:rect l="T0" t="T1" r="T2" b="T3"/>
              <a:pathLst>
                <a:path w="514" h="76">
                  <a:moveTo>
                    <a:pt x="26" y="48"/>
                  </a:moveTo>
                  <a:lnTo>
                    <a:pt x="26" y="48"/>
                  </a:lnTo>
                  <a:lnTo>
                    <a:pt x="34" y="50"/>
                  </a:lnTo>
                  <a:lnTo>
                    <a:pt x="48" y="52"/>
                  </a:lnTo>
                  <a:lnTo>
                    <a:pt x="72" y="56"/>
                  </a:lnTo>
                  <a:lnTo>
                    <a:pt x="102" y="56"/>
                  </a:lnTo>
                  <a:lnTo>
                    <a:pt x="120" y="54"/>
                  </a:lnTo>
                  <a:lnTo>
                    <a:pt x="138" y="56"/>
                  </a:lnTo>
                  <a:lnTo>
                    <a:pt x="172" y="64"/>
                  </a:lnTo>
                  <a:lnTo>
                    <a:pt x="204" y="72"/>
                  </a:lnTo>
                  <a:lnTo>
                    <a:pt x="218" y="74"/>
                  </a:lnTo>
                  <a:lnTo>
                    <a:pt x="232" y="76"/>
                  </a:lnTo>
                  <a:lnTo>
                    <a:pt x="258" y="74"/>
                  </a:lnTo>
                  <a:lnTo>
                    <a:pt x="282" y="70"/>
                  </a:lnTo>
                  <a:lnTo>
                    <a:pt x="304" y="64"/>
                  </a:lnTo>
                  <a:lnTo>
                    <a:pt x="328" y="58"/>
                  </a:lnTo>
                  <a:lnTo>
                    <a:pt x="348" y="56"/>
                  </a:lnTo>
                  <a:lnTo>
                    <a:pt x="368" y="56"/>
                  </a:lnTo>
                  <a:lnTo>
                    <a:pt x="392" y="60"/>
                  </a:lnTo>
                  <a:lnTo>
                    <a:pt x="416" y="66"/>
                  </a:lnTo>
                  <a:lnTo>
                    <a:pt x="432" y="68"/>
                  </a:lnTo>
                  <a:lnTo>
                    <a:pt x="446" y="68"/>
                  </a:lnTo>
                  <a:lnTo>
                    <a:pt x="472" y="68"/>
                  </a:lnTo>
                  <a:lnTo>
                    <a:pt x="494" y="66"/>
                  </a:lnTo>
                  <a:lnTo>
                    <a:pt x="504" y="64"/>
                  </a:lnTo>
                  <a:lnTo>
                    <a:pt x="514" y="62"/>
                  </a:lnTo>
                  <a:lnTo>
                    <a:pt x="514" y="54"/>
                  </a:lnTo>
                  <a:lnTo>
                    <a:pt x="514" y="14"/>
                  </a:lnTo>
                  <a:lnTo>
                    <a:pt x="504" y="12"/>
                  </a:lnTo>
                  <a:lnTo>
                    <a:pt x="496" y="12"/>
                  </a:lnTo>
                  <a:lnTo>
                    <a:pt x="474" y="8"/>
                  </a:lnTo>
                  <a:lnTo>
                    <a:pt x="446" y="8"/>
                  </a:lnTo>
                  <a:lnTo>
                    <a:pt x="432" y="8"/>
                  </a:lnTo>
                  <a:lnTo>
                    <a:pt x="416" y="10"/>
                  </a:lnTo>
                  <a:lnTo>
                    <a:pt x="392" y="16"/>
                  </a:lnTo>
                  <a:lnTo>
                    <a:pt x="368" y="20"/>
                  </a:lnTo>
                  <a:lnTo>
                    <a:pt x="348" y="20"/>
                  </a:lnTo>
                  <a:lnTo>
                    <a:pt x="328" y="18"/>
                  </a:lnTo>
                  <a:lnTo>
                    <a:pt x="304" y="12"/>
                  </a:lnTo>
                  <a:lnTo>
                    <a:pt x="282" y="6"/>
                  </a:lnTo>
                  <a:lnTo>
                    <a:pt x="258" y="2"/>
                  </a:lnTo>
                  <a:lnTo>
                    <a:pt x="232" y="0"/>
                  </a:lnTo>
                  <a:lnTo>
                    <a:pt x="218" y="2"/>
                  </a:lnTo>
                  <a:lnTo>
                    <a:pt x="204" y="4"/>
                  </a:lnTo>
                  <a:lnTo>
                    <a:pt x="172" y="12"/>
                  </a:lnTo>
                  <a:lnTo>
                    <a:pt x="138" y="20"/>
                  </a:lnTo>
                  <a:lnTo>
                    <a:pt x="120" y="22"/>
                  </a:lnTo>
                  <a:lnTo>
                    <a:pt x="102" y="20"/>
                  </a:lnTo>
                  <a:lnTo>
                    <a:pt x="72" y="20"/>
                  </a:lnTo>
                  <a:lnTo>
                    <a:pt x="48" y="24"/>
                  </a:lnTo>
                  <a:lnTo>
                    <a:pt x="34" y="26"/>
                  </a:lnTo>
                  <a:lnTo>
                    <a:pt x="26" y="28"/>
                  </a:lnTo>
                  <a:lnTo>
                    <a:pt x="0" y="38"/>
                  </a:lnTo>
                  <a:lnTo>
                    <a:pt x="26" y="48"/>
                  </a:lnTo>
                  <a:close/>
                </a:path>
              </a:pathLst>
            </a:custGeom>
            <a:solidFill>
              <a:srgbClr val="FFC800"/>
            </a:solidFill>
            <a:ln w="9525">
              <a:noFill/>
              <a:round/>
              <a:headEnd/>
              <a:tailEnd/>
            </a:ln>
          </p:spPr>
          <p:txBody>
            <a:bodyPr/>
            <a:lstStyle/>
            <a:p>
              <a:endParaRPr lang="fi-FI"/>
            </a:p>
          </p:txBody>
        </p:sp>
        <p:sp>
          <p:nvSpPr>
            <p:cNvPr id="3098" name="Freeform 142"/>
            <p:cNvSpPr>
              <a:spLocks/>
            </p:cNvSpPr>
            <p:nvPr/>
          </p:nvSpPr>
          <p:spPr bwMode="auto">
            <a:xfrm>
              <a:off x="53975" y="838200"/>
              <a:ext cx="746125" cy="88900"/>
            </a:xfrm>
            <a:custGeom>
              <a:avLst/>
              <a:gdLst>
                <a:gd name="T0" fmla="*/ 0 w 470"/>
                <a:gd name="T1" fmla="*/ 0 h 56"/>
                <a:gd name="T2" fmla="*/ 470 w 470"/>
                <a:gd name="T3" fmla="*/ 56 h 56"/>
              </a:gdLst>
              <a:ahLst/>
              <a:cxnLst>
                <a:cxn ang="0">
                  <a:pos x="470" y="12"/>
                </a:cxn>
                <a:cxn ang="0">
                  <a:pos x="470" y="12"/>
                </a:cxn>
                <a:cxn ang="0">
                  <a:pos x="462" y="12"/>
                </a:cxn>
                <a:cxn ang="0">
                  <a:pos x="442" y="8"/>
                </a:cxn>
                <a:cxn ang="0">
                  <a:pos x="416" y="8"/>
                </a:cxn>
                <a:cxn ang="0">
                  <a:pos x="402" y="8"/>
                </a:cxn>
                <a:cxn ang="0">
                  <a:pos x="388" y="10"/>
                </a:cxn>
                <a:cxn ang="0">
                  <a:pos x="388" y="10"/>
                </a:cxn>
                <a:cxn ang="0">
                  <a:pos x="362" y="16"/>
                </a:cxn>
                <a:cxn ang="0">
                  <a:pos x="338" y="20"/>
                </a:cxn>
                <a:cxn ang="0">
                  <a:pos x="316" y="20"/>
                </a:cxn>
                <a:cxn ang="0">
                  <a:pos x="292" y="18"/>
                </a:cxn>
                <a:cxn ang="0">
                  <a:pos x="292" y="18"/>
                </a:cxn>
                <a:cxn ang="0">
                  <a:pos x="268" y="10"/>
                </a:cxn>
                <a:cxn ang="0">
                  <a:pos x="238" y="4"/>
                </a:cxn>
                <a:cxn ang="0">
                  <a:pos x="224" y="2"/>
                </a:cxn>
                <a:cxn ang="0">
                  <a:pos x="208" y="0"/>
                </a:cxn>
                <a:cxn ang="0">
                  <a:pos x="192" y="0"/>
                </a:cxn>
                <a:cxn ang="0">
                  <a:pos x="174" y="4"/>
                </a:cxn>
                <a:cxn ang="0">
                  <a:pos x="174" y="4"/>
                </a:cxn>
                <a:cxn ang="0">
                  <a:pos x="120" y="18"/>
                </a:cxn>
                <a:cxn ang="0">
                  <a:pos x="96" y="20"/>
                </a:cxn>
                <a:cxn ang="0">
                  <a:pos x="68" y="20"/>
                </a:cxn>
                <a:cxn ang="0">
                  <a:pos x="68" y="20"/>
                </a:cxn>
                <a:cxn ang="0">
                  <a:pos x="40" y="20"/>
                </a:cxn>
                <a:cxn ang="0">
                  <a:pos x="18" y="24"/>
                </a:cxn>
                <a:cxn ang="0">
                  <a:pos x="0" y="28"/>
                </a:cxn>
                <a:cxn ang="0">
                  <a:pos x="0" y="28"/>
                </a:cxn>
                <a:cxn ang="0">
                  <a:pos x="0" y="28"/>
                </a:cxn>
                <a:cxn ang="0">
                  <a:pos x="18" y="32"/>
                </a:cxn>
                <a:cxn ang="0">
                  <a:pos x="40" y="36"/>
                </a:cxn>
                <a:cxn ang="0">
                  <a:pos x="68" y="36"/>
                </a:cxn>
                <a:cxn ang="0">
                  <a:pos x="68" y="36"/>
                </a:cxn>
                <a:cxn ang="0">
                  <a:pos x="96" y="36"/>
                </a:cxn>
                <a:cxn ang="0">
                  <a:pos x="120" y="38"/>
                </a:cxn>
                <a:cxn ang="0">
                  <a:pos x="174" y="52"/>
                </a:cxn>
                <a:cxn ang="0">
                  <a:pos x="174" y="52"/>
                </a:cxn>
                <a:cxn ang="0">
                  <a:pos x="192" y="56"/>
                </a:cxn>
                <a:cxn ang="0">
                  <a:pos x="208" y="56"/>
                </a:cxn>
                <a:cxn ang="0">
                  <a:pos x="224" y="54"/>
                </a:cxn>
                <a:cxn ang="0">
                  <a:pos x="238" y="52"/>
                </a:cxn>
                <a:cxn ang="0">
                  <a:pos x="268" y="46"/>
                </a:cxn>
                <a:cxn ang="0">
                  <a:pos x="292" y="38"/>
                </a:cxn>
                <a:cxn ang="0">
                  <a:pos x="292" y="38"/>
                </a:cxn>
                <a:cxn ang="0">
                  <a:pos x="316" y="36"/>
                </a:cxn>
                <a:cxn ang="0">
                  <a:pos x="338" y="36"/>
                </a:cxn>
                <a:cxn ang="0">
                  <a:pos x="362" y="40"/>
                </a:cxn>
                <a:cxn ang="0">
                  <a:pos x="388" y="46"/>
                </a:cxn>
                <a:cxn ang="0">
                  <a:pos x="388" y="46"/>
                </a:cxn>
                <a:cxn ang="0">
                  <a:pos x="402" y="48"/>
                </a:cxn>
                <a:cxn ang="0">
                  <a:pos x="416" y="48"/>
                </a:cxn>
                <a:cxn ang="0">
                  <a:pos x="442" y="48"/>
                </a:cxn>
                <a:cxn ang="0">
                  <a:pos x="462" y="44"/>
                </a:cxn>
                <a:cxn ang="0">
                  <a:pos x="470" y="44"/>
                </a:cxn>
                <a:cxn ang="0">
                  <a:pos x="470" y="12"/>
                </a:cxn>
              </a:cxnLst>
              <a:rect l="T0" t="T1" r="T2" b="T3"/>
              <a:pathLst>
                <a:path w="470" h="56">
                  <a:moveTo>
                    <a:pt x="470" y="12"/>
                  </a:moveTo>
                  <a:lnTo>
                    <a:pt x="470" y="12"/>
                  </a:lnTo>
                  <a:lnTo>
                    <a:pt x="462" y="12"/>
                  </a:lnTo>
                  <a:lnTo>
                    <a:pt x="442" y="8"/>
                  </a:lnTo>
                  <a:lnTo>
                    <a:pt x="416" y="8"/>
                  </a:lnTo>
                  <a:lnTo>
                    <a:pt x="402" y="8"/>
                  </a:lnTo>
                  <a:lnTo>
                    <a:pt x="388" y="10"/>
                  </a:lnTo>
                  <a:lnTo>
                    <a:pt x="362" y="16"/>
                  </a:lnTo>
                  <a:lnTo>
                    <a:pt x="338" y="20"/>
                  </a:lnTo>
                  <a:lnTo>
                    <a:pt x="316" y="20"/>
                  </a:lnTo>
                  <a:lnTo>
                    <a:pt x="292" y="18"/>
                  </a:lnTo>
                  <a:lnTo>
                    <a:pt x="268" y="10"/>
                  </a:lnTo>
                  <a:lnTo>
                    <a:pt x="238" y="4"/>
                  </a:lnTo>
                  <a:lnTo>
                    <a:pt x="224" y="2"/>
                  </a:lnTo>
                  <a:lnTo>
                    <a:pt x="208" y="0"/>
                  </a:lnTo>
                  <a:lnTo>
                    <a:pt x="192" y="0"/>
                  </a:lnTo>
                  <a:lnTo>
                    <a:pt x="174" y="4"/>
                  </a:lnTo>
                  <a:lnTo>
                    <a:pt x="120" y="18"/>
                  </a:lnTo>
                  <a:lnTo>
                    <a:pt x="96" y="20"/>
                  </a:lnTo>
                  <a:lnTo>
                    <a:pt x="68" y="20"/>
                  </a:lnTo>
                  <a:lnTo>
                    <a:pt x="40" y="20"/>
                  </a:lnTo>
                  <a:lnTo>
                    <a:pt x="18" y="24"/>
                  </a:lnTo>
                  <a:lnTo>
                    <a:pt x="0" y="28"/>
                  </a:lnTo>
                  <a:lnTo>
                    <a:pt x="18" y="32"/>
                  </a:lnTo>
                  <a:lnTo>
                    <a:pt x="40" y="36"/>
                  </a:lnTo>
                  <a:lnTo>
                    <a:pt x="68" y="36"/>
                  </a:lnTo>
                  <a:lnTo>
                    <a:pt x="96" y="36"/>
                  </a:lnTo>
                  <a:lnTo>
                    <a:pt x="120" y="38"/>
                  </a:lnTo>
                  <a:lnTo>
                    <a:pt x="174" y="52"/>
                  </a:lnTo>
                  <a:lnTo>
                    <a:pt x="192" y="56"/>
                  </a:lnTo>
                  <a:lnTo>
                    <a:pt x="208" y="56"/>
                  </a:lnTo>
                  <a:lnTo>
                    <a:pt x="224" y="54"/>
                  </a:lnTo>
                  <a:lnTo>
                    <a:pt x="238" y="52"/>
                  </a:lnTo>
                  <a:lnTo>
                    <a:pt x="268" y="46"/>
                  </a:lnTo>
                  <a:lnTo>
                    <a:pt x="292" y="38"/>
                  </a:lnTo>
                  <a:lnTo>
                    <a:pt x="316" y="36"/>
                  </a:lnTo>
                  <a:lnTo>
                    <a:pt x="338" y="36"/>
                  </a:lnTo>
                  <a:lnTo>
                    <a:pt x="362" y="40"/>
                  </a:lnTo>
                  <a:lnTo>
                    <a:pt x="388" y="46"/>
                  </a:lnTo>
                  <a:lnTo>
                    <a:pt x="402" y="48"/>
                  </a:lnTo>
                  <a:lnTo>
                    <a:pt x="416" y="48"/>
                  </a:lnTo>
                  <a:lnTo>
                    <a:pt x="442" y="48"/>
                  </a:lnTo>
                  <a:lnTo>
                    <a:pt x="462" y="44"/>
                  </a:lnTo>
                  <a:lnTo>
                    <a:pt x="470" y="44"/>
                  </a:lnTo>
                  <a:lnTo>
                    <a:pt x="470" y="12"/>
                  </a:lnTo>
                  <a:close/>
                </a:path>
              </a:pathLst>
            </a:custGeom>
            <a:solidFill>
              <a:srgbClr val="FF7F00"/>
            </a:solidFill>
            <a:ln w="9525">
              <a:noFill/>
              <a:round/>
              <a:headEnd/>
              <a:tailEnd/>
            </a:ln>
          </p:spPr>
          <p:txBody>
            <a:bodyPr/>
            <a:lstStyle/>
            <a:p>
              <a:endParaRPr lang="fi-FI"/>
            </a:p>
          </p:txBody>
        </p:sp>
        <p:sp>
          <p:nvSpPr>
            <p:cNvPr id="3099" name="Freeform 143"/>
            <p:cNvSpPr>
              <a:spLocks/>
            </p:cNvSpPr>
            <p:nvPr/>
          </p:nvSpPr>
          <p:spPr bwMode="auto">
            <a:xfrm>
              <a:off x="295275" y="866775"/>
              <a:ext cx="168275" cy="31750"/>
            </a:xfrm>
            <a:custGeom>
              <a:avLst/>
              <a:gdLst>
                <a:gd name="T0" fmla="*/ 0 w 106"/>
                <a:gd name="T1" fmla="*/ 0 h 20"/>
                <a:gd name="T2" fmla="*/ 106 w 106"/>
                <a:gd name="T3" fmla="*/ 20 h 20"/>
              </a:gdLst>
              <a:ahLst/>
              <a:cxnLst>
                <a:cxn ang="0">
                  <a:pos x="52" y="20"/>
                </a:cxn>
                <a:cxn ang="0">
                  <a:pos x="52" y="20"/>
                </a:cxn>
                <a:cxn ang="0">
                  <a:pos x="70" y="20"/>
                </a:cxn>
                <a:cxn ang="0">
                  <a:pos x="84" y="18"/>
                </a:cxn>
                <a:cxn ang="0">
                  <a:pos x="96" y="14"/>
                </a:cxn>
                <a:cxn ang="0">
                  <a:pos x="106" y="10"/>
                </a:cxn>
                <a:cxn ang="0">
                  <a:pos x="106" y="10"/>
                </a:cxn>
                <a:cxn ang="0">
                  <a:pos x="96" y="6"/>
                </a:cxn>
                <a:cxn ang="0">
                  <a:pos x="84" y="2"/>
                </a:cxn>
                <a:cxn ang="0">
                  <a:pos x="70" y="0"/>
                </a:cxn>
                <a:cxn ang="0">
                  <a:pos x="52" y="0"/>
                </a:cxn>
                <a:cxn ang="0">
                  <a:pos x="52" y="0"/>
                </a:cxn>
                <a:cxn ang="0">
                  <a:pos x="36" y="0"/>
                </a:cxn>
                <a:cxn ang="0">
                  <a:pos x="22" y="2"/>
                </a:cxn>
                <a:cxn ang="0">
                  <a:pos x="8" y="6"/>
                </a:cxn>
                <a:cxn ang="0">
                  <a:pos x="0" y="10"/>
                </a:cxn>
                <a:cxn ang="0">
                  <a:pos x="0" y="10"/>
                </a:cxn>
                <a:cxn ang="0">
                  <a:pos x="8" y="14"/>
                </a:cxn>
                <a:cxn ang="0">
                  <a:pos x="22" y="18"/>
                </a:cxn>
                <a:cxn ang="0">
                  <a:pos x="36" y="20"/>
                </a:cxn>
                <a:cxn ang="0">
                  <a:pos x="52" y="20"/>
                </a:cxn>
                <a:cxn ang="0">
                  <a:pos x="52" y="20"/>
                </a:cxn>
              </a:cxnLst>
              <a:rect l="T0" t="T1" r="T2" b="T3"/>
              <a:pathLst>
                <a:path w="106" h="20">
                  <a:moveTo>
                    <a:pt x="52" y="20"/>
                  </a:moveTo>
                  <a:lnTo>
                    <a:pt x="52" y="20"/>
                  </a:lnTo>
                  <a:lnTo>
                    <a:pt x="70" y="20"/>
                  </a:lnTo>
                  <a:lnTo>
                    <a:pt x="84" y="18"/>
                  </a:lnTo>
                  <a:lnTo>
                    <a:pt x="96" y="14"/>
                  </a:lnTo>
                  <a:lnTo>
                    <a:pt x="106" y="10"/>
                  </a:lnTo>
                  <a:lnTo>
                    <a:pt x="96" y="6"/>
                  </a:lnTo>
                  <a:lnTo>
                    <a:pt x="84" y="2"/>
                  </a:lnTo>
                  <a:lnTo>
                    <a:pt x="70" y="0"/>
                  </a:lnTo>
                  <a:lnTo>
                    <a:pt x="52" y="0"/>
                  </a:lnTo>
                  <a:lnTo>
                    <a:pt x="36" y="0"/>
                  </a:lnTo>
                  <a:lnTo>
                    <a:pt x="22" y="2"/>
                  </a:lnTo>
                  <a:lnTo>
                    <a:pt x="8" y="6"/>
                  </a:lnTo>
                  <a:lnTo>
                    <a:pt x="0" y="10"/>
                  </a:lnTo>
                  <a:lnTo>
                    <a:pt x="8" y="14"/>
                  </a:lnTo>
                  <a:lnTo>
                    <a:pt x="22" y="18"/>
                  </a:lnTo>
                  <a:lnTo>
                    <a:pt x="36" y="20"/>
                  </a:lnTo>
                  <a:lnTo>
                    <a:pt x="52" y="20"/>
                  </a:lnTo>
                  <a:close/>
                </a:path>
              </a:pathLst>
            </a:custGeom>
            <a:solidFill>
              <a:srgbClr val="FFC800"/>
            </a:solidFill>
            <a:ln w="9525">
              <a:noFill/>
              <a:round/>
              <a:headEnd/>
              <a:tailEnd/>
            </a:ln>
          </p:spPr>
          <p:txBody>
            <a:bodyPr/>
            <a:lstStyle/>
            <a:p>
              <a:endParaRPr lang="fi-FI"/>
            </a:p>
          </p:txBody>
        </p:sp>
        <p:sp>
          <p:nvSpPr>
            <p:cNvPr id="3100" name="Freeform 144"/>
            <p:cNvSpPr>
              <a:spLocks/>
            </p:cNvSpPr>
            <p:nvPr/>
          </p:nvSpPr>
          <p:spPr bwMode="auto">
            <a:xfrm>
              <a:off x="260350" y="260350"/>
              <a:ext cx="603250" cy="603250"/>
            </a:xfrm>
            <a:custGeom>
              <a:avLst/>
              <a:gdLst>
                <a:gd name="T0" fmla="*/ 0 w 380"/>
                <a:gd name="T1" fmla="*/ 0 h 380"/>
                <a:gd name="T2" fmla="*/ 380 w 380"/>
                <a:gd name="T3" fmla="*/ 380 h 380"/>
              </a:gdLst>
              <a:ahLst/>
              <a:cxnLst>
                <a:cxn ang="0">
                  <a:pos x="12" y="26"/>
                </a:cxn>
                <a:cxn ang="0">
                  <a:pos x="24" y="46"/>
                </a:cxn>
                <a:cxn ang="0">
                  <a:pos x="60" y="84"/>
                </a:cxn>
                <a:cxn ang="0">
                  <a:pos x="60" y="84"/>
                </a:cxn>
                <a:cxn ang="0">
                  <a:pos x="84" y="110"/>
                </a:cxn>
                <a:cxn ang="0">
                  <a:pos x="120" y="168"/>
                </a:cxn>
                <a:cxn ang="0">
                  <a:pos x="128" y="180"/>
                </a:cxn>
                <a:cxn ang="0">
                  <a:pos x="156" y="208"/>
                </a:cxn>
                <a:cxn ang="0">
                  <a:pos x="196" y="234"/>
                </a:cxn>
                <a:cxn ang="0">
                  <a:pos x="216" y="246"/>
                </a:cxn>
                <a:cxn ang="0">
                  <a:pos x="248" y="274"/>
                </a:cxn>
                <a:cxn ang="0">
                  <a:pos x="276" y="314"/>
                </a:cxn>
                <a:cxn ang="0">
                  <a:pos x="284" y="326"/>
                </a:cxn>
                <a:cxn ang="0">
                  <a:pos x="314" y="356"/>
                </a:cxn>
                <a:cxn ang="0">
                  <a:pos x="338" y="374"/>
                </a:cxn>
                <a:cxn ang="0">
                  <a:pos x="352" y="374"/>
                </a:cxn>
                <a:cxn ang="0">
                  <a:pos x="374" y="340"/>
                </a:cxn>
                <a:cxn ang="0">
                  <a:pos x="370" y="332"/>
                </a:cxn>
                <a:cxn ang="0">
                  <a:pos x="338" y="294"/>
                </a:cxn>
                <a:cxn ang="0">
                  <a:pos x="314" y="276"/>
                </a:cxn>
                <a:cxn ang="0">
                  <a:pos x="292" y="262"/>
                </a:cxn>
                <a:cxn ang="0">
                  <a:pos x="260" y="234"/>
                </a:cxn>
                <a:cxn ang="0">
                  <a:pos x="234" y="196"/>
                </a:cxn>
                <a:cxn ang="0">
                  <a:pos x="222" y="176"/>
                </a:cxn>
                <a:cxn ang="0">
                  <a:pos x="190" y="136"/>
                </a:cxn>
                <a:cxn ang="0">
                  <a:pos x="168" y="120"/>
                </a:cxn>
                <a:cxn ang="0">
                  <a:pos x="140" y="104"/>
                </a:cxn>
                <a:cxn ang="0">
                  <a:pos x="98" y="74"/>
                </a:cxn>
                <a:cxn ang="0">
                  <a:pos x="84" y="60"/>
                </a:cxn>
                <a:cxn ang="0">
                  <a:pos x="46" y="24"/>
                </a:cxn>
                <a:cxn ang="0">
                  <a:pos x="26" y="12"/>
                </a:cxn>
                <a:cxn ang="0">
                  <a:pos x="12" y="26"/>
                </a:cxn>
              </a:cxnLst>
              <a:rect l="T0" t="T1" r="T2" b="T3"/>
              <a:pathLst>
                <a:path w="380" h="380">
                  <a:moveTo>
                    <a:pt x="12" y="26"/>
                  </a:moveTo>
                  <a:lnTo>
                    <a:pt x="12" y="26"/>
                  </a:lnTo>
                  <a:lnTo>
                    <a:pt x="16" y="32"/>
                  </a:lnTo>
                  <a:lnTo>
                    <a:pt x="24" y="46"/>
                  </a:lnTo>
                  <a:lnTo>
                    <a:pt x="38" y="64"/>
                  </a:lnTo>
                  <a:lnTo>
                    <a:pt x="60" y="84"/>
                  </a:lnTo>
                  <a:lnTo>
                    <a:pt x="74" y="98"/>
                  </a:lnTo>
                  <a:lnTo>
                    <a:pt x="84" y="110"/>
                  </a:lnTo>
                  <a:lnTo>
                    <a:pt x="104" y="140"/>
                  </a:lnTo>
                  <a:lnTo>
                    <a:pt x="120" y="168"/>
                  </a:lnTo>
                  <a:lnTo>
                    <a:pt x="128" y="180"/>
                  </a:lnTo>
                  <a:lnTo>
                    <a:pt x="138" y="190"/>
                  </a:lnTo>
                  <a:lnTo>
                    <a:pt x="156" y="208"/>
                  </a:lnTo>
                  <a:lnTo>
                    <a:pt x="176" y="222"/>
                  </a:lnTo>
                  <a:lnTo>
                    <a:pt x="196" y="234"/>
                  </a:lnTo>
                  <a:lnTo>
                    <a:pt x="216" y="246"/>
                  </a:lnTo>
                  <a:lnTo>
                    <a:pt x="234" y="260"/>
                  </a:lnTo>
                  <a:lnTo>
                    <a:pt x="248" y="274"/>
                  </a:lnTo>
                  <a:lnTo>
                    <a:pt x="262" y="292"/>
                  </a:lnTo>
                  <a:lnTo>
                    <a:pt x="276" y="314"/>
                  </a:lnTo>
                  <a:lnTo>
                    <a:pt x="284" y="326"/>
                  </a:lnTo>
                  <a:lnTo>
                    <a:pt x="294" y="336"/>
                  </a:lnTo>
                  <a:lnTo>
                    <a:pt x="314" y="356"/>
                  </a:lnTo>
                  <a:lnTo>
                    <a:pt x="330" y="368"/>
                  </a:lnTo>
                  <a:lnTo>
                    <a:pt x="338" y="374"/>
                  </a:lnTo>
                  <a:lnTo>
                    <a:pt x="346" y="380"/>
                  </a:lnTo>
                  <a:lnTo>
                    <a:pt x="352" y="374"/>
                  </a:lnTo>
                  <a:lnTo>
                    <a:pt x="380" y="346"/>
                  </a:lnTo>
                  <a:lnTo>
                    <a:pt x="374" y="340"/>
                  </a:lnTo>
                  <a:lnTo>
                    <a:pt x="370" y="332"/>
                  </a:lnTo>
                  <a:lnTo>
                    <a:pt x="356" y="314"/>
                  </a:lnTo>
                  <a:lnTo>
                    <a:pt x="338" y="294"/>
                  </a:lnTo>
                  <a:lnTo>
                    <a:pt x="326" y="284"/>
                  </a:lnTo>
                  <a:lnTo>
                    <a:pt x="314" y="276"/>
                  </a:lnTo>
                  <a:lnTo>
                    <a:pt x="292" y="262"/>
                  </a:lnTo>
                  <a:lnTo>
                    <a:pt x="274" y="248"/>
                  </a:lnTo>
                  <a:lnTo>
                    <a:pt x="260" y="234"/>
                  </a:lnTo>
                  <a:lnTo>
                    <a:pt x="246" y="216"/>
                  </a:lnTo>
                  <a:lnTo>
                    <a:pt x="234" y="196"/>
                  </a:lnTo>
                  <a:lnTo>
                    <a:pt x="222" y="176"/>
                  </a:lnTo>
                  <a:lnTo>
                    <a:pt x="208" y="156"/>
                  </a:lnTo>
                  <a:lnTo>
                    <a:pt x="190" y="136"/>
                  </a:lnTo>
                  <a:lnTo>
                    <a:pt x="180" y="128"/>
                  </a:lnTo>
                  <a:lnTo>
                    <a:pt x="168" y="120"/>
                  </a:lnTo>
                  <a:lnTo>
                    <a:pt x="140" y="104"/>
                  </a:lnTo>
                  <a:lnTo>
                    <a:pt x="110" y="84"/>
                  </a:lnTo>
                  <a:lnTo>
                    <a:pt x="98" y="74"/>
                  </a:lnTo>
                  <a:lnTo>
                    <a:pt x="84" y="60"/>
                  </a:lnTo>
                  <a:lnTo>
                    <a:pt x="64" y="38"/>
                  </a:lnTo>
                  <a:lnTo>
                    <a:pt x="46" y="24"/>
                  </a:lnTo>
                  <a:lnTo>
                    <a:pt x="32" y="16"/>
                  </a:lnTo>
                  <a:lnTo>
                    <a:pt x="26" y="12"/>
                  </a:lnTo>
                  <a:lnTo>
                    <a:pt x="0" y="0"/>
                  </a:lnTo>
                  <a:lnTo>
                    <a:pt x="12" y="26"/>
                  </a:lnTo>
                  <a:close/>
                </a:path>
              </a:pathLst>
            </a:custGeom>
            <a:solidFill>
              <a:srgbClr val="FFC800"/>
            </a:solidFill>
            <a:ln w="9525">
              <a:noFill/>
              <a:round/>
              <a:headEnd/>
              <a:tailEnd/>
            </a:ln>
          </p:spPr>
          <p:txBody>
            <a:bodyPr/>
            <a:lstStyle/>
            <a:p>
              <a:endParaRPr lang="fi-FI"/>
            </a:p>
          </p:txBody>
        </p:sp>
        <p:sp>
          <p:nvSpPr>
            <p:cNvPr id="3101" name="Freeform 145"/>
            <p:cNvSpPr>
              <a:spLocks/>
            </p:cNvSpPr>
            <p:nvPr/>
          </p:nvSpPr>
          <p:spPr bwMode="auto">
            <a:xfrm>
              <a:off x="295275" y="295275"/>
              <a:ext cx="546100" cy="546100"/>
            </a:xfrm>
            <a:custGeom>
              <a:avLst/>
              <a:gdLst>
                <a:gd name="T0" fmla="*/ 0 w 344"/>
                <a:gd name="T1" fmla="*/ 0 h 344"/>
                <a:gd name="T2" fmla="*/ 344 w 344"/>
                <a:gd name="T3" fmla="*/ 344 h 344"/>
              </a:gdLst>
              <a:ahLst/>
              <a:cxnLst>
                <a:cxn ang="0">
                  <a:pos x="344" y="322"/>
                </a:cxn>
                <a:cxn ang="0">
                  <a:pos x="344" y="322"/>
                </a:cxn>
                <a:cxn ang="0">
                  <a:pos x="340" y="316"/>
                </a:cxn>
                <a:cxn ang="0">
                  <a:pos x="328" y="300"/>
                </a:cxn>
                <a:cxn ang="0">
                  <a:pos x="310" y="280"/>
                </a:cxn>
                <a:cxn ang="0">
                  <a:pos x="298" y="272"/>
                </a:cxn>
                <a:cxn ang="0">
                  <a:pos x="288" y="262"/>
                </a:cxn>
                <a:cxn ang="0">
                  <a:pos x="288" y="262"/>
                </a:cxn>
                <a:cxn ang="0">
                  <a:pos x="266" y="248"/>
                </a:cxn>
                <a:cxn ang="0">
                  <a:pos x="246" y="234"/>
                </a:cxn>
                <a:cxn ang="0">
                  <a:pos x="230" y="218"/>
                </a:cxn>
                <a:cxn ang="0">
                  <a:pos x="216" y="200"/>
                </a:cxn>
                <a:cxn ang="0">
                  <a:pos x="216" y="200"/>
                </a:cxn>
                <a:cxn ang="0">
                  <a:pos x="202" y="178"/>
                </a:cxn>
                <a:cxn ang="0">
                  <a:pos x="186" y="152"/>
                </a:cxn>
                <a:cxn ang="0">
                  <a:pos x="178" y="140"/>
                </a:cxn>
                <a:cxn ang="0">
                  <a:pos x="168" y="128"/>
                </a:cxn>
                <a:cxn ang="0">
                  <a:pos x="156" y="116"/>
                </a:cxn>
                <a:cxn ang="0">
                  <a:pos x="142" y="108"/>
                </a:cxn>
                <a:cxn ang="0">
                  <a:pos x="142" y="108"/>
                </a:cxn>
                <a:cxn ang="0">
                  <a:pos x="94" y="78"/>
                </a:cxn>
                <a:cxn ang="0">
                  <a:pos x="74" y="64"/>
                </a:cxn>
                <a:cxn ang="0">
                  <a:pos x="54" y="44"/>
                </a:cxn>
                <a:cxn ang="0">
                  <a:pos x="54" y="44"/>
                </a:cxn>
                <a:cxn ang="0">
                  <a:pos x="34" y="24"/>
                </a:cxn>
                <a:cxn ang="0">
                  <a:pos x="18" y="10"/>
                </a:cxn>
                <a:cxn ang="0">
                  <a:pos x="0" y="0"/>
                </a:cxn>
                <a:cxn ang="0">
                  <a:pos x="0" y="0"/>
                </a:cxn>
                <a:cxn ang="0">
                  <a:pos x="0" y="0"/>
                </a:cxn>
                <a:cxn ang="0">
                  <a:pos x="10" y="18"/>
                </a:cxn>
                <a:cxn ang="0">
                  <a:pos x="24" y="34"/>
                </a:cxn>
                <a:cxn ang="0">
                  <a:pos x="44" y="54"/>
                </a:cxn>
                <a:cxn ang="0">
                  <a:pos x="44" y="54"/>
                </a:cxn>
                <a:cxn ang="0">
                  <a:pos x="64" y="74"/>
                </a:cxn>
                <a:cxn ang="0">
                  <a:pos x="78" y="94"/>
                </a:cxn>
                <a:cxn ang="0">
                  <a:pos x="108" y="142"/>
                </a:cxn>
                <a:cxn ang="0">
                  <a:pos x="108" y="142"/>
                </a:cxn>
                <a:cxn ang="0">
                  <a:pos x="116" y="156"/>
                </a:cxn>
                <a:cxn ang="0">
                  <a:pos x="128" y="168"/>
                </a:cxn>
                <a:cxn ang="0">
                  <a:pos x="140" y="178"/>
                </a:cxn>
                <a:cxn ang="0">
                  <a:pos x="152" y="186"/>
                </a:cxn>
                <a:cxn ang="0">
                  <a:pos x="178" y="202"/>
                </a:cxn>
                <a:cxn ang="0">
                  <a:pos x="200" y="216"/>
                </a:cxn>
                <a:cxn ang="0">
                  <a:pos x="200" y="216"/>
                </a:cxn>
                <a:cxn ang="0">
                  <a:pos x="218" y="230"/>
                </a:cxn>
                <a:cxn ang="0">
                  <a:pos x="234" y="246"/>
                </a:cxn>
                <a:cxn ang="0">
                  <a:pos x="248" y="266"/>
                </a:cxn>
                <a:cxn ang="0">
                  <a:pos x="262" y="288"/>
                </a:cxn>
                <a:cxn ang="0">
                  <a:pos x="262" y="288"/>
                </a:cxn>
                <a:cxn ang="0">
                  <a:pos x="272" y="298"/>
                </a:cxn>
                <a:cxn ang="0">
                  <a:pos x="280" y="310"/>
                </a:cxn>
                <a:cxn ang="0">
                  <a:pos x="300" y="328"/>
                </a:cxn>
                <a:cxn ang="0">
                  <a:pos x="316" y="340"/>
                </a:cxn>
                <a:cxn ang="0">
                  <a:pos x="322" y="344"/>
                </a:cxn>
                <a:cxn ang="0">
                  <a:pos x="344" y="322"/>
                </a:cxn>
              </a:cxnLst>
              <a:rect l="T0" t="T1" r="T2" b="T3"/>
              <a:pathLst>
                <a:path w="344" h="344">
                  <a:moveTo>
                    <a:pt x="344" y="322"/>
                  </a:moveTo>
                  <a:lnTo>
                    <a:pt x="344" y="322"/>
                  </a:lnTo>
                  <a:lnTo>
                    <a:pt x="340" y="316"/>
                  </a:lnTo>
                  <a:lnTo>
                    <a:pt x="328" y="300"/>
                  </a:lnTo>
                  <a:lnTo>
                    <a:pt x="310" y="280"/>
                  </a:lnTo>
                  <a:lnTo>
                    <a:pt x="298" y="272"/>
                  </a:lnTo>
                  <a:lnTo>
                    <a:pt x="288" y="262"/>
                  </a:lnTo>
                  <a:lnTo>
                    <a:pt x="266" y="248"/>
                  </a:lnTo>
                  <a:lnTo>
                    <a:pt x="246" y="234"/>
                  </a:lnTo>
                  <a:lnTo>
                    <a:pt x="230" y="218"/>
                  </a:lnTo>
                  <a:lnTo>
                    <a:pt x="216" y="200"/>
                  </a:lnTo>
                  <a:lnTo>
                    <a:pt x="202" y="178"/>
                  </a:lnTo>
                  <a:lnTo>
                    <a:pt x="186" y="152"/>
                  </a:lnTo>
                  <a:lnTo>
                    <a:pt x="178" y="140"/>
                  </a:lnTo>
                  <a:lnTo>
                    <a:pt x="168" y="128"/>
                  </a:lnTo>
                  <a:lnTo>
                    <a:pt x="156" y="116"/>
                  </a:lnTo>
                  <a:lnTo>
                    <a:pt x="142" y="108"/>
                  </a:lnTo>
                  <a:lnTo>
                    <a:pt x="94" y="78"/>
                  </a:lnTo>
                  <a:lnTo>
                    <a:pt x="74" y="64"/>
                  </a:lnTo>
                  <a:lnTo>
                    <a:pt x="54" y="44"/>
                  </a:lnTo>
                  <a:lnTo>
                    <a:pt x="34" y="24"/>
                  </a:lnTo>
                  <a:lnTo>
                    <a:pt x="18" y="10"/>
                  </a:lnTo>
                  <a:lnTo>
                    <a:pt x="0" y="0"/>
                  </a:lnTo>
                  <a:lnTo>
                    <a:pt x="10" y="18"/>
                  </a:lnTo>
                  <a:lnTo>
                    <a:pt x="24" y="34"/>
                  </a:lnTo>
                  <a:lnTo>
                    <a:pt x="44" y="54"/>
                  </a:lnTo>
                  <a:lnTo>
                    <a:pt x="64" y="74"/>
                  </a:lnTo>
                  <a:lnTo>
                    <a:pt x="78" y="94"/>
                  </a:lnTo>
                  <a:lnTo>
                    <a:pt x="108" y="142"/>
                  </a:lnTo>
                  <a:lnTo>
                    <a:pt x="116" y="156"/>
                  </a:lnTo>
                  <a:lnTo>
                    <a:pt x="128" y="168"/>
                  </a:lnTo>
                  <a:lnTo>
                    <a:pt x="140" y="178"/>
                  </a:lnTo>
                  <a:lnTo>
                    <a:pt x="152" y="186"/>
                  </a:lnTo>
                  <a:lnTo>
                    <a:pt x="178" y="202"/>
                  </a:lnTo>
                  <a:lnTo>
                    <a:pt x="200" y="216"/>
                  </a:lnTo>
                  <a:lnTo>
                    <a:pt x="218" y="230"/>
                  </a:lnTo>
                  <a:lnTo>
                    <a:pt x="234" y="246"/>
                  </a:lnTo>
                  <a:lnTo>
                    <a:pt x="248" y="266"/>
                  </a:lnTo>
                  <a:lnTo>
                    <a:pt x="262" y="288"/>
                  </a:lnTo>
                  <a:lnTo>
                    <a:pt x="272" y="298"/>
                  </a:lnTo>
                  <a:lnTo>
                    <a:pt x="280" y="310"/>
                  </a:lnTo>
                  <a:lnTo>
                    <a:pt x="300" y="328"/>
                  </a:lnTo>
                  <a:lnTo>
                    <a:pt x="316" y="340"/>
                  </a:lnTo>
                  <a:lnTo>
                    <a:pt x="322" y="344"/>
                  </a:lnTo>
                  <a:lnTo>
                    <a:pt x="344" y="322"/>
                  </a:lnTo>
                  <a:close/>
                </a:path>
              </a:pathLst>
            </a:custGeom>
            <a:solidFill>
              <a:srgbClr val="FF7F00"/>
            </a:solidFill>
            <a:ln w="9525">
              <a:noFill/>
              <a:round/>
              <a:headEnd/>
              <a:tailEnd/>
            </a:ln>
          </p:spPr>
          <p:txBody>
            <a:bodyPr/>
            <a:lstStyle/>
            <a:p>
              <a:endParaRPr lang="fi-FI"/>
            </a:p>
          </p:txBody>
        </p:sp>
        <p:sp>
          <p:nvSpPr>
            <p:cNvPr id="3102" name="Freeform 146"/>
            <p:cNvSpPr>
              <a:spLocks/>
            </p:cNvSpPr>
            <p:nvPr/>
          </p:nvSpPr>
          <p:spPr bwMode="auto">
            <a:xfrm>
              <a:off x="466725" y="466725"/>
              <a:ext cx="120650" cy="120650"/>
            </a:xfrm>
            <a:custGeom>
              <a:avLst/>
              <a:gdLst>
                <a:gd name="T0" fmla="*/ 0 w 76"/>
                <a:gd name="T1" fmla="*/ 0 h 76"/>
                <a:gd name="T2" fmla="*/ 76 w 76"/>
                <a:gd name="T3" fmla="*/ 76 h 76"/>
              </a:gdLst>
              <a:ahLst/>
              <a:cxnLst>
                <a:cxn ang="0">
                  <a:pos x="30" y="46"/>
                </a:cxn>
                <a:cxn ang="0">
                  <a:pos x="30" y="46"/>
                </a:cxn>
                <a:cxn ang="0">
                  <a:pos x="42" y="56"/>
                </a:cxn>
                <a:cxn ang="0">
                  <a:pos x="54" y="66"/>
                </a:cxn>
                <a:cxn ang="0">
                  <a:pos x="66" y="72"/>
                </a:cxn>
                <a:cxn ang="0">
                  <a:pos x="76" y="76"/>
                </a:cxn>
                <a:cxn ang="0">
                  <a:pos x="76" y="76"/>
                </a:cxn>
                <a:cxn ang="0">
                  <a:pos x="72" y="66"/>
                </a:cxn>
                <a:cxn ang="0">
                  <a:pos x="66" y="54"/>
                </a:cxn>
                <a:cxn ang="0">
                  <a:pos x="56" y="42"/>
                </a:cxn>
                <a:cxn ang="0">
                  <a:pos x="46" y="30"/>
                </a:cxn>
                <a:cxn ang="0">
                  <a:pos x="46" y="30"/>
                </a:cxn>
                <a:cxn ang="0">
                  <a:pos x="34" y="18"/>
                </a:cxn>
                <a:cxn ang="0">
                  <a:pos x="22" y="10"/>
                </a:cxn>
                <a:cxn ang="0">
                  <a:pos x="10" y="4"/>
                </a:cxn>
                <a:cxn ang="0">
                  <a:pos x="0" y="0"/>
                </a:cxn>
                <a:cxn ang="0">
                  <a:pos x="0" y="0"/>
                </a:cxn>
                <a:cxn ang="0">
                  <a:pos x="4" y="10"/>
                </a:cxn>
                <a:cxn ang="0">
                  <a:pos x="10" y="22"/>
                </a:cxn>
                <a:cxn ang="0">
                  <a:pos x="18" y="34"/>
                </a:cxn>
                <a:cxn ang="0">
                  <a:pos x="30" y="46"/>
                </a:cxn>
                <a:cxn ang="0">
                  <a:pos x="30" y="46"/>
                </a:cxn>
              </a:cxnLst>
              <a:rect l="T0" t="T1" r="T2" b="T3"/>
              <a:pathLst>
                <a:path w="76" h="76">
                  <a:moveTo>
                    <a:pt x="30" y="46"/>
                  </a:moveTo>
                  <a:lnTo>
                    <a:pt x="30" y="46"/>
                  </a:lnTo>
                  <a:lnTo>
                    <a:pt x="42" y="56"/>
                  </a:lnTo>
                  <a:lnTo>
                    <a:pt x="54" y="66"/>
                  </a:lnTo>
                  <a:lnTo>
                    <a:pt x="66" y="72"/>
                  </a:lnTo>
                  <a:lnTo>
                    <a:pt x="76" y="76"/>
                  </a:lnTo>
                  <a:lnTo>
                    <a:pt x="72" y="66"/>
                  </a:lnTo>
                  <a:lnTo>
                    <a:pt x="66" y="54"/>
                  </a:lnTo>
                  <a:lnTo>
                    <a:pt x="56" y="42"/>
                  </a:lnTo>
                  <a:lnTo>
                    <a:pt x="46" y="30"/>
                  </a:lnTo>
                  <a:lnTo>
                    <a:pt x="34" y="18"/>
                  </a:lnTo>
                  <a:lnTo>
                    <a:pt x="22" y="10"/>
                  </a:lnTo>
                  <a:lnTo>
                    <a:pt x="10" y="4"/>
                  </a:lnTo>
                  <a:lnTo>
                    <a:pt x="0" y="0"/>
                  </a:lnTo>
                  <a:lnTo>
                    <a:pt x="4" y="10"/>
                  </a:lnTo>
                  <a:lnTo>
                    <a:pt x="10" y="22"/>
                  </a:lnTo>
                  <a:lnTo>
                    <a:pt x="18" y="34"/>
                  </a:lnTo>
                  <a:lnTo>
                    <a:pt x="30" y="46"/>
                  </a:lnTo>
                  <a:close/>
                </a:path>
              </a:pathLst>
            </a:custGeom>
            <a:solidFill>
              <a:srgbClr val="FFC800"/>
            </a:solidFill>
            <a:ln w="9525">
              <a:noFill/>
              <a:round/>
              <a:headEnd/>
              <a:tailEnd/>
            </a:ln>
          </p:spPr>
          <p:txBody>
            <a:bodyPr/>
            <a:lstStyle/>
            <a:p>
              <a:endParaRPr lang="fi-FI"/>
            </a:p>
          </p:txBody>
        </p:sp>
        <p:sp>
          <p:nvSpPr>
            <p:cNvPr id="3103" name="Freeform 147"/>
            <p:cNvSpPr>
              <a:spLocks/>
            </p:cNvSpPr>
            <p:nvPr/>
          </p:nvSpPr>
          <p:spPr bwMode="auto">
            <a:xfrm>
              <a:off x="546100" y="69850"/>
              <a:ext cx="346075" cy="768350"/>
            </a:xfrm>
            <a:custGeom>
              <a:avLst/>
              <a:gdLst>
                <a:gd name="T0" fmla="*/ 0 w 218"/>
                <a:gd name="T1" fmla="*/ 0 h 484"/>
                <a:gd name="T2" fmla="*/ 218 w 218"/>
                <a:gd name="T3" fmla="*/ 484 h 484"/>
              </a:gdLst>
              <a:ahLst/>
              <a:cxnLst>
                <a:cxn ang="0">
                  <a:pos x="2" y="28"/>
                </a:cxn>
                <a:cxn ang="0">
                  <a:pos x="4" y="50"/>
                </a:cxn>
                <a:cxn ang="0">
                  <a:pos x="22" y="100"/>
                </a:cxn>
                <a:cxn ang="0">
                  <a:pos x="22" y="100"/>
                </a:cxn>
                <a:cxn ang="0">
                  <a:pos x="36" y="134"/>
                </a:cxn>
                <a:cxn ang="0">
                  <a:pos x="46" y="202"/>
                </a:cxn>
                <a:cxn ang="0">
                  <a:pos x="50" y="216"/>
                </a:cxn>
                <a:cxn ang="0">
                  <a:pos x="64" y="252"/>
                </a:cxn>
                <a:cxn ang="0">
                  <a:pos x="92" y="292"/>
                </a:cxn>
                <a:cxn ang="0">
                  <a:pos x="106" y="310"/>
                </a:cxn>
                <a:cxn ang="0">
                  <a:pos x="124" y="348"/>
                </a:cxn>
                <a:cxn ang="0">
                  <a:pos x="134" y="396"/>
                </a:cxn>
                <a:cxn ang="0">
                  <a:pos x="138" y="410"/>
                </a:cxn>
                <a:cxn ang="0">
                  <a:pos x="154" y="448"/>
                </a:cxn>
                <a:cxn ang="0">
                  <a:pos x="170" y="476"/>
                </a:cxn>
                <a:cxn ang="0">
                  <a:pos x="182" y="480"/>
                </a:cxn>
                <a:cxn ang="0">
                  <a:pos x="216" y="456"/>
                </a:cxn>
                <a:cxn ang="0">
                  <a:pos x="214" y="448"/>
                </a:cxn>
                <a:cxn ang="0">
                  <a:pos x="200" y="400"/>
                </a:cxn>
                <a:cxn ang="0">
                  <a:pos x="184" y="374"/>
                </a:cxn>
                <a:cxn ang="0">
                  <a:pos x="170" y="354"/>
                </a:cxn>
                <a:cxn ang="0">
                  <a:pos x="150" y="314"/>
                </a:cxn>
                <a:cxn ang="0">
                  <a:pos x="140" y="272"/>
                </a:cxn>
                <a:cxn ang="0">
                  <a:pos x="138" y="248"/>
                </a:cxn>
                <a:cxn ang="0">
                  <a:pos x="124" y="200"/>
                </a:cxn>
                <a:cxn ang="0">
                  <a:pos x="110" y="176"/>
                </a:cxn>
                <a:cxn ang="0">
                  <a:pos x="90" y="148"/>
                </a:cxn>
                <a:cxn ang="0">
                  <a:pos x="62" y="104"/>
                </a:cxn>
                <a:cxn ang="0">
                  <a:pos x="54" y="86"/>
                </a:cxn>
                <a:cxn ang="0">
                  <a:pos x="32" y="40"/>
                </a:cxn>
                <a:cxn ang="0">
                  <a:pos x="20" y="22"/>
                </a:cxn>
                <a:cxn ang="0">
                  <a:pos x="2" y="28"/>
                </a:cxn>
              </a:cxnLst>
              <a:rect l="T0" t="T1" r="T2" b="T3"/>
              <a:pathLst>
                <a:path w="218" h="484">
                  <a:moveTo>
                    <a:pt x="2" y="28"/>
                  </a:moveTo>
                  <a:lnTo>
                    <a:pt x="2" y="28"/>
                  </a:lnTo>
                  <a:lnTo>
                    <a:pt x="2" y="36"/>
                  </a:lnTo>
                  <a:lnTo>
                    <a:pt x="4" y="50"/>
                  </a:lnTo>
                  <a:lnTo>
                    <a:pt x="12" y="74"/>
                  </a:lnTo>
                  <a:lnTo>
                    <a:pt x="22" y="100"/>
                  </a:lnTo>
                  <a:lnTo>
                    <a:pt x="30" y="118"/>
                  </a:lnTo>
                  <a:lnTo>
                    <a:pt x="36" y="134"/>
                  </a:lnTo>
                  <a:lnTo>
                    <a:pt x="42" y="170"/>
                  </a:lnTo>
                  <a:lnTo>
                    <a:pt x="46" y="202"/>
                  </a:lnTo>
                  <a:lnTo>
                    <a:pt x="50" y="216"/>
                  </a:lnTo>
                  <a:lnTo>
                    <a:pt x="54" y="228"/>
                  </a:lnTo>
                  <a:lnTo>
                    <a:pt x="64" y="252"/>
                  </a:lnTo>
                  <a:lnTo>
                    <a:pt x="78" y="272"/>
                  </a:lnTo>
                  <a:lnTo>
                    <a:pt x="92" y="292"/>
                  </a:lnTo>
                  <a:lnTo>
                    <a:pt x="106" y="310"/>
                  </a:lnTo>
                  <a:lnTo>
                    <a:pt x="116" y="328"/>
                  </a:lnTo>
                  <a:lnTo>
                    <a:pt x="124" y="348"/>
                  </a:lnTo>
                  <a:lnTo>
                    <a:pt x="130" y="370"/>
                  </a:lnTo>
                  <a:lnTo>
                    <a:pt x="134" y="396"/>
                  </a:lnTo>
                  <a:lnTo>
                    <a:pt x="138" y="410"/>
                  </a:lnTo>
                  <a:lnTo>
                    <a:pt x="142" y="424"/>
                  </a:lnTo>
                  <a:lnTo>
                    <a:pt x="154" y="448"/>
                  </a:lnTo>
                  <a:lnTo>
                    <a:pt x="164" y="466"/>
                  </a:lnTo>
                  <a:lnTo>
                    <a:pt x="170" y="476"/>
                  </a:lnTo>
                  <a:lnTo>
                    <a:pt x="174" y="484"/>
                  </a:lnTo>
                  <a:lnTo>
                    <a:pt x="182" y="480"/>
                  </a:lnTo>
                  <a:lnTo>
                    <a:pt x="218" y="466"/>
                  </a:lnTo>
                  <a:lnTo>
                    <a:pt x="216" y="456"/>
                  </a:lnTo>
                  <a:lnTo>
                    <a:pt x="214" y="448"/>
                  </a:lnTo>
                  <a:lnTo>
                    <a:pt x="208" y="426"/>
                  </a:lnTo>
                  <a:lnTo>
                    <a:pt x="200" y="400"/>
                  </a:lnTo>
                  <a:lnTo>
                    <a:pt x="192" y="388"/>
                  </a:lnTo>
                  <a:lnTo>
                    <a:pt x="184" y="374"/>
                  </a:lnTo>
                  <a:lnTo>
                    <a:pt x="170" y="354"/>
                  </a:lnTo>
                  <a:lnTo>
                    <a:pt x="158" y="334"/>
                  </a:lnTo>
                  <a:lnTo>
                    <a:pt x="150" y="314"/>
                  </a:lnTo>
                  <a:lnTo>
                    <a:pt x="144" y="294"/>
                  </a:lnTo>
                  <a:lnTo>
                    <a:pt x="140" y="272"/>
                  </a:lnTo>
                  <a:lnTo>
                    <a:pt x="138" y="248"/>
                  </a:lnTo>
                  <a:lnTo>
                    <a:pt x="132" y="224"/>
                  </a:lnTo>
                  <a:lnTo>
                    <a:pt x="124" y="200"/>
                  </a:lnTo>
                  <a:lnTo>
                    <a:pt x="118" y="188"/>
                  </a:lnTo>
                  <a:lnTo>
                    <a:pt x="110" y="176"/>
                  </a:lnTo>
                  <a:lnTo>
                    <a:pt x="90" y="148"/>
                  </a:lnTo>
                  <a:lnTo>
                    <a:pt x="70" y="120"/>
                  </a:lnTo>
                  <a:lnTo>
                    <a:pt x="62" y="104"/>
                  </a:lnTo>
                  <a:lnTo>
                    <a:pt x="54" y="86"/>
                  </a:lnTo>
                  <a:lnTo>
                    <a:pt x="44" y="60"/>
                  </a:lnTo>
                  <a:lnTo>
                    <a:pt x="32" y="40"/>
                  </a:lnTo>
                  <a:lnTo>
                    <a:pt x="24" y="26"/>
                  </a:lnTo>
                  <a:lnTo>
                    <a:pt x="20" y="22"/>
                  </a:lnTo>
                  <a:lnTo>
                    <a:pt x="0" y="0"/>
                  </a:lnTo>
                  <a:lnTo>
                    <a:pt x="2" y="28"/>
                  </a:lnTo>
                  <a:close/>
                </a:path>
              </a:pathLst>
            </a:custGeom>
            <a:solidFill>
              <a:srgbClr val="FFC800"/>
            </a:solidFill>
            <a:ln w="9525">
              <a:noFill/>
              <a:round/>
              <a:headEnd/>
              <a:tailEnd/>
            </a:ln>
          </p:spPr>
          <p:txBody>
            <a:bodyPr/>
            <a:lstStyle/>
            <a:p>
              <a:endParaRPr lang="fi-FI"/>
            </a:p>
          </p:txBody>
        </p:sp>
        <p:sp>
          <p:nvSpPr>
            <p:cNvPr id="3104" name="Freeform 148"/>
            <p:cNvSpPr>
              <a:spLocks/>
            </p:cNvSpPr>
            <p:nvPr/>
          </p:nvSpPr>
          <p:spPr bwMode="auto">
            <a:xfrm>
              <a:off x="565150" y="114300"/>
              <a:ext cx="307975" cy="701675"/>
            </a:xfrm>
            <a:custGeom>
              <a:avLst/>
              <a:gdLst>
                <a:gd name="T0" fmla="*/ 0 w 194"/>
                <a:gd name="T1" fmla="*/ 0 h 442"/>
                <a:gd name="T2" fmla="*/ 194 w 194"/>
                <a:gd name="T3" fmla="*/ 442 h 442"/>
              </a:gdLst>
              <a:ahLst/>
              <a:cxnLst>
                <a:cxn ang="0">
                  <a:pos x="194" y="430"/>
                </a:cxn>
                <a:cxn ang="0">
                  <a:pos x="194" y="430"/>
                </a:cxn>
                <a:cxn ang="0">
                  <a:pos x="192" y="422"/>
                </a:cxn>
                <a:cxn ang="0">
                  <a:pos x="188" y="402"/>
                </a:cxn>
                <a:cxn ang="0">
                  <a:pos x="178" y="378"/>
                </a:cxn>
                <a:cxn ang="0">
                  <a:pos x="172" y="366"/>
                </a:cxn>
                <a:cxn ang="0">
                  <a:pos x="164" y="354"/>
                </a:cxn>
                <a:cxn ang="0">
                  <a:pos x="164" y="354"/>
                </a:cxn>
                <a:cxn ang="0">
                  <a:pos x="150" y="332"/>
                </a:cxn>
                <a:cxn ang="0">
                  <a:pos x="138" y="312"/>
                </a:cxn>
                <a:cxn ang="0">
                  <a:pos x="128" y="290"/>
                </a:cxn>
                <a:cxn ang="0">
                  <a:pos x="122" y="268"/>
                </a:cxn>
                <a:cxn ang="0">
                  <a:pos x="122" y="268"/>
                </a:cxn>
                <a:cxn ang="0">
                  <a:pos x="118" y="242"/>
                </a:cxn>
                <a:cxn ang="0">
                  <a:pos x="114" y="212"/>
                </a:cxn>
                <a:cxn ang="0">
                  <a:pos x="110" y="198"/>
                </a:cxn>
                <a:cxn ang="0">
                  <a:pos x="106" y="182"/>
                </a:cxn>
                <a:cxn ang="0">
                  <a:pos x="98" y="168"/>
                </a:cxn>
                <a:cxn ang="0">
                  <a:pos x="90" y="154"/>
                </a:cxn>
                <a:cxn ang="0">
                  <a:pos x="90" y="154"/>
                </a:cxn>
                <a:cxn ang="0">
                  <a:pos x="56" y="108"/>
                </a:cxn>
                <a:cxn ang="0">
                  <a:pos x="44" y="88"/>
                </a:cxn>
                <a:cxn ang="0">
                  <a:pos x="32" y="62"/>
                </a:cxn>
                <a:cxn ang="0">
                  <a:pos x="32" y="62"/>
                </a:cxn>
                <a:cxn ang="0">
                  <a:pos x="22" y="36"/>
                </a:cxn>
                <a:cxn ang="0">
                  <a:pos x="12" y="18"/>
                </a:cxn>
                <a:cxn ang="0">
                  <a:pos x="0" y="0"/>
                </a:cxn>
                <a:cxn ang="0">
                  <a:pos x="0" y="0"/>
                </a:cxn>
                <a:cxn ang="0">
                  <a:pos x="0" y="0"/>
                </a:cxn>
                <a:cxn ang="0">
                  <a:pos x="2" y="20"/>
                </a:cxn>
                <a:cxn ang="0">
                  <a:pos x="8" y="42"/>
                </a:cxn>
                <a:cxn ang="0">
                  <a:pos x="20" y="68"/>
                </a:cxn>
                <a:cxn ang="0">
                  <a:pos x="20" y="68"/>
                </a:cxn>
                <a:cxn ang="0">
                  <a:pos x="30" y="92"/>
                </a:cxn>
                <a:cxn ang="0">
                  <a:pos x="36" y="116"/>
                </a:cxn>
                <a:cxn ang="0">
                  <a:pos x="44" y="172"/>
                </a:cxn>
                <a:cxn ang="0">
                  <a:pos x="44" y="172"/>
                </a:cxn>
                <a:cxn ang="0">
                  <a:pos x="48" y="188"/>
                </a:cxn>
                <a:cxn ang="0">
                  <a:pos x="54" y="204"/>
                </a:cxn>
                <a:cxn ang="0">
                  <a:pos x="62" y="218"/>
                </a:cxn>
                <a:cxn ang="0">
                  <a:pos x="70" y="232"/>
                </a:cxn>
                <a:cxn ang="0">
                  <a:pos x="86" y="256"/>
                </a:cxn>
                <a:cxn ang="0">
                  <a:pos x="102" y="276"/>
                </a:cxn>
                <a:cxn ang="0">
                  <a:pos x="102" y="276"/>
                </a:cxn>
                <a:cxn ang="0">
                  <a:pos x="114" y="296"/>
                </a:cxn>
                <a:cxn ang="0">
                  <a:pos x="122" y="318"/>
                </a:cxn>
                <a:cxn ang="0">
                  <a:pos x="128" y="340"/>
                </a:cxn>
                <a:cxn ang="0">
                  <a:pos x="132" y="366"/>
                </a:cxn>
                <a:cxn ang="0">
                  <a:pos x="132" y="366"/>
                </a:cxn>
                <a:cxn ang="0">
                  <a:pos x="136" y="380"/>
                </a:cxn>
                <a:cxn ang="0">
                  <a:pos x="140" y="394"/>
                </a:cxn>
                <a:cxn ang="0">
                  <a:pos x="152" y="418"/>
                </a:cxn>
                <a:cxn ang="0">
                  <a:pos x="162" y="434"/>
                </a:cxn>
                <a:cxn ang="0">
                  <a:pos x="166" y="442"/>
                </a:cxn>
                <a:cxn ang="0">
                  <a:pos x="194" y="430"/>
                </a:cxn>
              </a:cxnLst>
              <a:rect l="T0" t="T1" r="T2" b="T3"/>
              <a:pathLst>
                <a:path w="194" h="442">
                  <a:moveTo>
                    <a:pt x="194" y="430"/>
                  </a:moveTo>
                  <a:lnTo>
                    <a:pt x="194" y="430"/>
                  </a:lnTo>
                  <a:lnTo>
                    <a:pt x="192" y="422"/>
                  </a:lnTo>
                  <a:lnTo>
                    <a:pt x="188" y="402"/>
                  </a:lnTo>
                  <a:lnTo>
                    <a:pt x="178" y="378"/>
                  </a:lnTo>
                  <a:lnTo>
                    <a:pt x="172" y="366"/>
                  </a:lnTo>
                  <a:lnTo>
                    <a:pt x="164" y="354"/>
                  </a:lnTo>
                  <a:lnTo>
                    <a:pt x="150" y="332"/>
                  </a:lnTo>
                  <a:lnTo>
                    <a:pt x="138" y="312"/>
                  </a:lnTo>
                  <a:lnTo>
                    <a:pt x="128" y="290"/>
                  </a:lnTo>
                  <a:lnTo>
                    <a:pt x="122" y="268"/>
                  </a:lnTo>
                  <a:lnTo>
                    <a:pt x="118" y="242"/>
                  </a:lnTo>
                  <a:lnTo>
                    <a:pt x="114" y="212"/>
                  </a:lnTo>
                  <a:lnTo>
                    <a:pt x="110" y="198"/>
                  </a:lnTo>
                  <a:lnTo>
                    <a:pt x="106" y="182"/>
                  </a:lnTo>
                  <a:lnTo>
                    <a:pt x="98" y="168"/>
                  </a:lnTo>
                  <a:lnTo>
                    <a:pt x="90" y="154"/>
                  </a:lnTo>
                  <a:lnTo>
                    <a:pt x="56" y="108"/>
                  </a:lnTo>
                  <a:lnTo>
                    <a:pt x="44" y="88"/>
                  </a:lnTo>
                  <a:lnTo>
                    <a:pt x="32" y="62"/>
                  </a:lnTo>
                  <a:lnTo>
                    <a:pt x="22" y="36"/>
                  </a:lnTo>
                  <a:lnTo>
                    <a:pt x="12" y="18"/>
                  </a:lnTo>
                  <a:lnTo>
                    <a:pt x="0" y="0"/>
                  </a:lnTo>
                  <a:lnTo>
                    <a:pt x="2" y="20"/>
                  </a:lnTo>
                  <a:lnTo>
                    <a:pt x="8" y="42"/>
                  </a:lnTo>
                  <a:lnTo>
                    <a:pt x="20" y="68"/>
                  </a:lnTo>
                  <a:lnTo>
                    <a:pt x="30" y="92"/>
                  </a:lnTo>
                  <a:lnTo>
                    <a:pt x="36" y="116"/>
                  </a:lnTo>
                  <a:lnTo>
                    <a:pt x="44" y="172"/>
                  </a:lnTo>
                  <a:lnTo>
                    <a:pt x="48" y="188"/>
                  </a:lnTo>
                  <a:lnTo>
                    <a:pt x="54" y="204"/>
                  </a:lnTo>
                  <a:lnTo>
                    <a:pt x="62" y="218"/>
                  </a:lnTo>
                  <a:lnTo>
                    <a:pt x="70" y="232"/>
                  </a:lnTo>
                  <a:lnTo>
                    <a:pt x="86" y="256"/>
                  </a:lnTo>
                  <a:lnTo>
                    <a:pt x="102" y="276"/>
                  </a:lnTo>
                  <a:lnTo>
                    <a:pt x="114" y="296"/>
                  </a:lnTo>
                  <a:lnTo>
                    <a:pt x="122" y="318"/>
                  </a:lnTo>
                  <a:lnTo>
                    <a:pt x="128" y="340"/>
                  </a:lnTo>
                  <a:lnTo>
                    <a:pt x="132" y="366"/>
                  </a:lnTo>
                  <a:lnTo>
                    <a:pt x="136" y="380"/>
                  </a:lnTo>
                  <a:lnTo>
                    <a:pt x="140" y="394"/>
                  </a:lnTo>
                  <a:lnTo>
                    <a:pt x="152" y="418"/>
                  </a:lnTo>
                  <a:lnTo>
                    <a:pt x="162" y="434"/>
                  </a:lnTo>
                  <a:lnTo>
                    <a:pt x="166" y="442"/>
                  </a:lnTo>
                  <a:lnTo>
                    <a:pt x="194" y="430"/>
                  </a:lnTo>
                  <a:close/>
                </a:path>
              </a:pathLst>
            </a:custGeom>
            <a:solidFill>
              <a:srgbClr val="FF7F00"/>
            </a:solidFill>
            <a:ln w="9525">
              <a:noFill/>
              <a:round/>
              <a:headEnd/>
              <a:tailEnd/>
            </a:ln>
          </p:spPr>
          <p:txBody>
            <a:bodyPr/>
            <a:lstStyle/>
            <a:p>
              <a:endParaRPr lang="fi-FI"/>
            </a:p>
          </p:txBody>
        </p:sp>
        <p:sp>
          <p:nvSpPr>
            <p:cNvPr id="3105" name="Freeform 149"/>
            <p:cNvSpPr>
              <a:spLocks/>
            </p:cNvSpPr>
            <p:nvPr/>
          </p:nvSpPr>
          <p:spPr bwMode="auto">
            <a:xfrm>
              <a:off x="657225" y="339725"/>
              <a:ext cx="66675" cy="155575"/>
            </a:xfrm>
            <a:custGeom>
              <a:avLst/>
              <a:gdLst>
                <a:gd name="T0" fmla="*/ 0 w 42"/>
                <a:gd name="T1" fmla="*/ 0 h 98"/>
                <a:gd name="T2" fmla="*/ 42 w 42"/>
                <a:gd name="T3" fmla="*/ 98 h 98"/>
              </a:gdLst>
              <a:ahLst/>
              <a:cxnLst>
                <a:cxn ang="0">
                  <a:pos x="10" y="54"/>
                </a:cxn>
                <a:cxn ang="0">
                  <a:pos x="10" y="54"/>
                </a:cxn>
                <a:cxn ang="0">
                  <a:pos x="18" y="68"/>
                </a:cxn>
                <a:cxn ang="0">
                  <a:pos x="26" y="82"/>
                </a:cxn>
                <a:cxn ang="0">
                  <a:pos x="34" y="92"/>
                </a:cxn>
                <a:cxn ang="0">
                  <a:pos x="42" y="98"/>
                </a:cxn>
                <a:cxn ang="0">
                  <a:pos x="42" y="98"/>
                </a:cxn>
                <a:cxn ang="0">
                  <a:pos x="42" y="88"/>
                </a:cxn>
                <a:cxn ang="0">
                  <a:pos x="40" y="76"/>
                </a:cxn>
                <a:cxn ang="0">
                  <a:pos x="36" y="60"/>
                </a:cxn>
                <a:cxn ang="0">
                  <a:pos x="30" y="44"/>
                </a:cxn>
                <a:cxn ang="0">
                  <a:pos x="30" y="44"/>
                </a:cxn>
                <a:cxn ang="0">
                  <a:pos x="24" y="30"/>
                </a:cxn>
                <a:cxn ang="0">
                  <a:pos x="16" y="16"/>
                </a:cxn>
                <a:cxn ang="0">
                  <a:pos x="8" y="6"/>
                </a:cxn>
                <a:cxn ang="0">
                  <a:pos x="0" y="0"/>
                </a:cxn>
                <a:cxn ang="0">
                  <a:pos x="0" y="0"/>
                </a:cxn>
                <a:cxn ang="0">
                  <a:pos x="0" y="10"/>
                </a:cxn>
                <a:cxn ang="0">
                  <a:pos x="2" y="22"/>
                </a:cxn>
                <a:cxn ang="0">
                  <a:pos x="6" y="38"/>
                </a:cxn>
                <a:cxn ang="0">
                  <a:pos x="10" y="54"/>
                </a:cxn>
                <a:cxn ang="0">
                  <a:pos x="10" y="54"/>
                </a:cxn>
              </a:cxnLst>
              <a:rect l="T0" t="T1" r="T2" b="T3"/>
              <a:pathLst>
                <a:path w="42" h="98">
                  <a:moveTo>
                    <a:pt x="10" y="54"/>
                  </a:moveTo>
                  <a:lnTo>
                    <a:pt x="10" y="54"/>
                  </a:lnTo>
                  <a:lnTo>
                    <a:pt x="18" y="68"/>
                  </a:lnTo>
                  <a:lnTo>
                    <a:pt x="26" y="82"/>
                  </a:lnTo>
                  <a:lnTo>
                    <a:pt x="34" y="92"/>
                  </a:lnTo>
                  <a:lnTo>
                    <a:pt x="42" y="98"/>
                  </a:lnTo>
                  <a:lnTo>
                    <a:pt x="42" y="88"/>
                  </a:lnTo>
                  <a:lnTo>
                    <a:pt x="40" y="76"/>
                  </a:lnTo>
                  <a:lnTo>
                    <a:pt x="36" y="60"/>
                  </a:lnTo>
                  <a:lnTo>
                    <a:pt x="30" y="44"/>
                  </a:lnTo>
                  <a:lnTo>
                    <a:pt x="24" y="30"/>
                  </a:lnTo>
                  <a:lnTo>
                    <a:pt x="16" y="16"/>
                  </a:lnTo>
                  <a:lnTo>
                    <a:pt x="8" y="6"/>
                  </a:lnTo>
                  <a:lnTo>
                    <a:pt x="0" y="0"/>
                  </a:lnTo>
                  <a:lnTo>
                    <a:pt x="0" y="10"/>
                  </a:lnTo>
                  <a:lnTo>
                    <a:pt x="2" y="22"/>
                  </a:lnTo>
                  <a:lnTo>
                    <a:pt x="6" y="38"/>
                  </a:lnTo>
                  <a:lnTo>
                    <a:pt x="10" y="54"/>
                  </a:lnTo>
                  <a:close/>
                </a:path>
              </a:pathLst>
            </a:custGeom>
            <a:solidFill>
              <a:srgbClr val="FFC800"/>
            </a:solidFill>
            <a:ln w="9525">
              <a:noFill/>
              <a:round/>
              <a:headEnd/>
              <a:tailEnd/>
            </a:ln>
          </p:spPr>
          <p:txBody>
            <a:bodyPr/>
            <a:lstStyle/>
            <a:p>
              <a:endParaRPr lang="fi-FI"/>
            </a:p>
          </p:txBody>
        </p:sp>
        <p:sp>
          <p:nvSpPr>
            <p:cNvPr id="3106" name="Freeform 150"/>
            <p:cNvSpPr>
              <a:spLocks/>
            </p:cNvSpPr>
            <p:nvPr/>
          </p:nvSpPr>
          <p:spPr bwMode="auto">
            <a:xfrm>
              <a:off x="873125" y="69850"/>
              <a:ext cx="346075" cy="768350"/>
            </a:xfrm>
            <a:custGeom>
              <a:avLst/>
              <a:gdLst>
                <a:gd name="T0" fmla="*/ 0 w 218"/>
                <a:gd name="T1" fmla="*/ 0 h 484"/>
                <a:gd name="T2" fmla="*/ 218 w 218"/>
                <a:gd name="T3" fmla="*/ 484 h 484"/>
              </a:gdLst>
              <a:ahLst/>
              <a:cxnLst>
                <a:cxn ang="0">
                  <a:pos x="198" y="22"/>
                </a:cxn>
                <a:cxn ang="0">
                  <a:pos x="186" y="40"/>
                </a:cxn>
                <a:cxn ang="0">
                  <a:pos x="164" y="86"/>
                </a:cxn>
                <a:cxn ang="0">
                  <a:pos x="164" y="86"/>
                </a:cxn>
                <a:cxn ang="0">
                  <a:pos x="148" y="120"/>
                </a:cxn>
                <a:cxn ang="0">
                  <a:pos x="108" y="176"/>
                </a:cxn>
                <a:cxn ang="0">
                  <a:pos x="100" y="188"/>
                </a:cxn>
                <a:cxn ang="0">
                  <a:pos x="86" y="224"/>
                </a:cxn>
                <a:cxn ang="0">
                  <a:pos x="78" y="272"/>
                </a:cxn>
                <a:cxn ang="0">
                  <a:pos x="74" y="294"/>
                </a:cxn>
                <a:cxn ang="0">
                  <a:pos x="60" y="334"/>
                </a:cxn>
                <a:cxn ang="0">
                  <a:pos x="34" y="374"/>
                </a:cxn>
                <a:cxn ang="0">
                  <a:pos x="26" y="388"/>
                </a:cxn>
                <a:cxn ang="0">
                  <a:pos x="10" y="426"/>
                </a:cxn>
                <a:cxn ang="0">
                  <a:pos x="2" y="456"/>
                </a:cxn>
                <a:cxn ang="0">
                  <a:pos x="8" y="468"/>
                </a:cxn>
                <a:cxn ang="0">
                  <a:pos x="48" y="476"/>
                </a:cxn>
                <a:cxn ang="0">
                  <a:pos x="54" y="468"/>
                </a:cxn>
                <a:cxn ang="0">
                  <a:pos x="76" y="424"/>
                </a:cxn>
                <a:cxn ang="0">
                  <a:pos x="84" y="396"/>
                </a:cxn>
                <a:cxn ang="0">
                  <a:pos x="88" y="370"/>
                </a:cxn>
                <a:cxn ang="0">
                  <a:pos x="102" y="328"/>
                </a:cxn>
                <a:cxn ang="0">
                  <a:pos x="126" y="292"/>
                </a:cxn>
                <a:cxn ang="0">
                  <a:pos x="140" y="272"/>
                </a:cxn>
                <a:cxn ang="0">
                  <a:pos x="164" y="228"/>
                </a:cxn>
                <a:cxn ang="0">
                  <a:pos x="172" y="202"/>
                </a:cxn>
                <a:cxn ang="0">
                  <a:pos x="176" y="170"/>
                </a:cxn>
                <a:cxn ang="0">
                  <a:pos x="182" y="134"/>
                </a:cxn>
                <a:cxn ang="0">
                  <a:pos x="196" y="100"/>
                </a:cxn>
                <a:cxn ang="0">
                  <a:pos x="206" y="74"/>
                </a:cxn>
                <a:cxn ang="0">
                  <a:pos x="216" y="36"/>
                </a:cxn>
                <a:cxn ang="0">
                  <a:pos x="218" y="0"/>
                </a:cxn>
              </a:cxnLst>
              <a:rect l="T0" t="T1" r="T2" b="T3"/>
              <a:pathLst>
                <a:path w="218" h="484">
                  <a:moveTo>
                    <a:pt x="198" y="22"/>
                  </a:moveTo>
                  <a:lnTo>
                    <a:pt x="198" y="22"/>
                  </a:lnTo>
                  <a:lnTo>
                    <a:pt x="194" y="26"/>
                  </a:lnTo>
                  <a:lnTo>
                    <a:pt x="186" y="40"/>
                  </a:lnTo>
                  <a:lnTo>
                    <a:pt x="174" y="60"/>
                  </a:lnTo>
                  <a:lnTo>
                    <a:pt x="164" y="86"/>
                  </a:lnTo>
                  <a:lnTo>
                    <a:pt x="156" y="104"/>
                  </a:lnTo>
                  <a:lnTo>
                    <a:pt x="148" y="120"/>
                  </a:lnTo>
                  <a:lnTo>
                    <a:pt x="128" y="148"/>
                  </a:lnTo>
                  <a:lnTo>
                    <a:pt x="108" y="176"/>
                  </a:lnTo>
                  <a:lnTo>
                    <a:pt x="100" y="188"/>
                  </a:lnTo>
                  <a:lnTo>
                    <a:pt x="94" y="200"/>
                  </a:lnTo>
                  <a:lnTo>
                    <a:pt x="86" y="224"/>
                  </a:lnTo>
                  <a:lnTo>
                    <a:pt x="80" y="248"/>
                  </a:lnTo>
                  <a:lnTo>
                    <a:pt x="78" y="272"/>
                  </a:lnTo>
                  <a:lnTo>
                    <a:pt x="74" y="294"/>
                  </a:lnTo>
                  <a:lnTo>
                    <a:pt x="68" y="314"/>
                  </a:lnTo>
                  <a:lnTo>
                    <a:pt x="60" y="334"/>
                  </a:lnTo>
                  <a:lnTo>
                    <a:pt x="48" y="354"/>
                  </a:lnTo>
                  <a:lnTo>
                    <a:pt x="34" y="374"/>
                  </a:lnTo>
                  <a:lnTo>
                    <a:pt x="26" y="388"/>
                  </a:lnTo>
                  <a:lnTo>
                    <a:pt x="20" y="400"/>
                  </a:lnTo>
                  <a:lnTo>
                    <a:pt x="10" y="426"/>
                  </a:lnTo>
                  <a:lnTo>
                    <a:pt x="4" y="446"/>
                  </a:lnTo>
                  <a:lnTo>
                    <a:pt x="2" y="456"/>
                  </a:lnTo>
                  <a:lnTo>
                    <a:pt x="0" y="466"/>
                  </a:lnTo>
                  <a:lnTo>
                    <a:pt x="8" y="468"/>
                  </a:lnTo>
                  <a:lnTo>
                    <a:pt x="44" y="484"/>
                  </a:lnTo>
                  <a:lnTo>
                    <a:pt x="48" y="476"/>
                  </a:lnTo>
                  <a:lnTo>
                    <a:pt x="54" y="468"/>
                  </a:lnTo>
                  <a:lnTo>
                    <a:pt x="64" y="450"/>
                  </a:lnTo>
                  <a:lnTo>
                    <a:pt x="76" y="424"/>
                  </a:lnTo>
                  <a:lnTo>
                    <a:pt x="80" y="410"/>
                  </a:lnTo>
                  <a:lnTo>
                    <a:pt x="84" y="396"/>
                  </a:lnTo>
                  <a:lnTo>
                    <a:pt x="88" y="370"/>
                  </a:lnTo>
                  <a:lnTo>
                    <a:pt x="94" y="348"/>
                  </a:lnTo>
                  <a:lnTo>
                    <a:pt x="102" y="328"/>
                  </a:lnTo>
                  <a:lnTo>
                    <a:pt x="112" y="310"/>
                  </a:lnTo>
                  <a:lnTo>
                    <a:pt x="126" y="292"/>
                  </a:lnTo>
                  <a:lnTo>
                    <a:pt x="140" y="272"/>
                  </a:lnTo>
                  <a:lnTo>
                    <a:pt x="154" y="252"/>
                  </a:lnTo>
                  <a:lnTo>
                    <a:pt x="164" y="228"/>
                  </a:lnTo>
                  <a:lnTo>
                    <a:pt x="168" y="216"/>
                  </a:lnTo>
                  <a:lnTo>
                    <a:pt x="172" y="202"/>
                  </a:lnTo>
                  <a:lnTo>
                    <a:pt x="176" y="170"/>
                  </a:lnTo>
                  <a:lnTo>
                    <a:pt x="182" y="134"/>
                  </a:lnTo>
                  <a:lnTo>
                    <a:pt x="188" y="118"/>
                  </a:lnTo>
                  <a:lnTo>
                    <a:pt x="196" y="100"/>
                  </a:lnTo>
                  <a:lnTo>
                    <a:pt x="206" y="74"/>
                  </a:lnTo>
                  <a:lnTo>
                    <a:pt x="214" y="50"/>
                  </a:lnTo>
                  <a:lnTo>
                    <a:pt x="216" y="36"/>
                  </a:lnTo>
                  <a:lnTo>
                    <a:pt x="216" y="28"/>
                  </a:lnTo>
                  <a:lnTo>
                    <a:pt x="218" y="0"/>
                  </a:lnTo>
                  <a:lnTo>
                    <a:pt x="198" y="22"/>
                  </a:lnTo>
                  <a:close/>
                </a:path>
              </a:pathLst>
            </a:custGeom>
            <a:solidFill>
              <a:srgbClr val="FFC800"/>
            </a:solidFill>
            <a:ln w="9525">
              <a:noFill/>
              <a:round/>
              <a:headEnd/>
              <a:tailEnd/>
            </a:ln>
          </p:spPr>
          <p:txBody>
            <a:bodyPr/>
            <a:lstStyle/>
            <a:p>
              <a:endParaRPr lang="fi-FI"/>
            </a:p>
          </p:txBody>
        </p:sp>
        <p:sp>
          <p:nvSpPr>
            <p:cNvPr id="3107" name="Freeform 151"/>
            <p:cNvSpPr>
              <a:spLocks/>
            </p:cNvSpPr>
            <p:nvPr/>
          </p:nvSpPr>
          <p:spPr bwMode="auto">
            <a:xfrm>
              <a:off x="892175" y="114300"/>
              <a:ext cx="307975" cy="701675"/>
            </a:xfrm>
            <a:custGeom>
              <a:avLst/>
              <a:gdLst>
                <a:gd name="T0" fmla="*/ 0 w 194"/>
                <a:gd name="T1" fmla="*/ 0 h 442"/>
                <a:gd name="T2" fmla="*/ 194 w 194"/>
                <a:gd name="T3" fmla="*/ 442 h 442"/>
              </a:gdLst>
              <a:ahLst/>
              <a:cxnLst>
                <a:cxn ang="0">
                  <a:pos x="28" y="442"/>
                </a:cxn>
                <a:cxn ang="0">
                  <a:pos x="28" y="442"/>
                </a:cxn>
                <a:cxn ang="0">
                  <a:pos x="32" y="434"/>
                </a:cxn>
                <a:cxn ang="0">
                  <a:pos x="42" y="418"/>
                </a:cxn>
                <a:cxn ang="0">
                  <a:pos x="54" y="394"/>
                </a:cxn>
                <a:cxn ang="0">
                  <a:pos x="58" y="380"/>
                </a:cxn>
                <a:cxn ang="0">
                  <a:pos x="62" y="366"/>
                </a:cxn>
                <a:cxn ang="0">
                  <a:pos x="62" y="366"/>
                </a:cxn>
                <a:cxn ang="0">
                  <a:pos x="66" y="340"/>
                </a:cxn>
                <a:cxn ang="0">
                  <a:pos x="72" y="318"/>
                </a:cxn>
                <a:cxn ang="0">
                  <a:pos x="80" y="296"/>
                </a:cxn>
                <a:cxn ang="0">
                  <a:pos x="92" y="276"/>
                </a:cxn>
                <a:cxn ang="0">
                  <a:pos x="92" y="276"/>
                </a:cxn>
                <a:cxn ang="0">
                  <a:pos x="108" y="256"/>
                </a:cxn>
                <a:cxn ang="0">
                  <a:pos x="124" y="232"/>
                </a:cxn>
                <a:cxn ang="0">
                  <a:pos x="132" y="218"/>
                </a:cxn>
                <a:cxn ang="0">
                  <a:pos x="140" y="204"/>
                </a:cxn>
                <a:cxn ang="0">
                  <a:pos x="146" y="188"/>
                </a:cxn>
                <a:cxn ang="0">
                  <a:pos x="150" y="172"/>
                </a:cxn>
                <a:cxn ang="0">
                  <a:pos x="150" y="172"/>
                </a:cxn>
                <a:cxn ang="0">
                  <a:pos x="158" y="116"/>
                </a:cxn>
                <a:cxn ang="0">
                  <a:pos x="164" y="92"/>
                </a:cxn>
                <a:cxn ang="0">
                  <a:pos x="174" y="68"/>
                </a:cxn>
                <a:cxn ang="0">
                  <a:pos x="174" y="68"/>
                </a:cxn>
                <a:cxn ang="0">
                  <a:pos x="186" y="42"/>
                </a:cxn>
                <a:cxn ang="0">
                  <a:pos x="192" y="20"/>
                </a:cxn>
                <a:cxn ang="0">
                  <a:pos x="194" y="0"/>
                </a:cxn>
                <a:cxn ang="0">
                  <a:pos x="194" y="0"/>
                </a:cxn>
                <a:cxn ang="0">
                  <a:pos x="194" y="0"/>
                </a:cxn>
                <a:cxn ang="0">
                  <a:pos x="182" y="18"/>
                </a:cxn>
                <a:cxn ang="0">
                  <a:pos x="172" y="36"/>
                </a:cxn>
                <a:cxn ang="0">
                  <a:pos x="162" y="62"/>
                </a:cxn>
                <a:cxn ang="0">
                  <a:pos x="162" y="62"/>
                </a:cxn>
                <a:cxn ang="0">
                  <a:pos x="150" y="88"/>
                </a:cxn>
                <a:cxn ang="0">
                  <a:pos x="138" y="108"/>
                </a:cxn>
                <a:cxn ang="0">
                  <a:pos x="104" y="154"/>
                </a:cxn>
                <a:cxn ang="0">
                  <a:pos x="104" y="154"/>
                </a:cxn>
                <a:cxn ang="0">
                  <a:pos x="96" y="168"/>
                </a:cxn>
                <a:cxn ang="0">
                  <a:pos x="88" y="182"/>
                </a:cxn>
                <a:cxn ang="0">
                  <a:pos x="84" y="198"/>
                </a:cxn>
                <a:cxn ang="0">
                  <a:pos x="80" y="212"/>
                </a:cxn>
                <a:cxn ang="0">
                  <a:pos x="76" y="242"/>
                </a:cxn>
                <a:cxn ang="0">
                  <a:pos x="72" y="268"/>
                </a:cxn>
                <a:cxn ang="0">
                  <a:pos x="72" y="268"/>
                </a:cxn>
                <a:cxn ang="0">
                  <a:pos x="66" y="290"/>
                </a:cxn>
                <a:cxn ang="0">
                  <a:pos x="56" y="312"/>
                </a:cxn>
                <a:cxn ang="0">
                  <a:pos x="44" y="332"/>
                </a:cxn>
                <a:cxn ang="0">
                  <a:pos x="30" y="354"/>
                </a:cxn>
                <a:cxn ang="0">
                  <a:pos x="30" y="354"/>
                </a:cxn>
                <a:cxn ang="0">
                  <a:pos x="22" y="366"/>
                </a:cxn>
                <a:cxn ang="0">
                  <a:pos x="16" y="378"/>
                </a:cxn>
                <a:cxn ang="0">
                  <a:pos x="6" y="402"/>
                </a:cxn>
                <a:cxn ang="0">
                  <a:pos x="2" y="422"/>
                </a:cxn>
                <a:cxn ang="0">
                  <a:pos x="0" y="430"/>
                </a:cxn>
                <a:cxn ang="0">
                  <a:pos x="28" y="442"/>
                </a:cxn>
              </a:cxnLst>
              <a:rect l="T0" t="T1" r="T2" b="T3"/>
              <a:pathLst>
                <a:path w="194" h="442">
                  <a:moveTo>
                    <a:pt x="28" y="442"/>
                  </a:moveTo>
                  <a:lnTo>
                    <a:pt x="28" y="442"/>
                  </a:lnTo>
                  <a:lnTo>
                    <a:pt x="32" y="434"/>
                  </a:lnTo>
                  <a:lnTo>
                    <a:pt x="42" y="418"/>
                  </a:lnTo>
                  <a:lnTo>
                    <a:pt x="54" y="394"/>
                  </a:lnTo>
                  <a:lnTo>
                    <a:pt x="58" y="380"/>
                  </a:lnTo>
                  <a:lnTo>
                    <a:pt x="62" y="366"/>
                  </a:lnTo>
                  <a:lnTo>
                    <a:pt x="66" y="340"/>
                  </a:lnTo>
                  <a:lnTo>
                    <a:pt x="72" y="318"/>
                  </a:lnTo>
                  <a:lnTo>
                    <a:pt x="80" y="296"/>
                  </a:lnTo>
                  <a:lnTo>
                    <a:pt x="92" y="276"/>
                  </a:lnTo>
                  <a:lnTo>
                    <a:pt x="108" y="256"/>
                  </a:lnTo>
                  <a:lnTo>
                    <a:pt x="124" y="232"/>
                  </a:lnTo>
                  <a:lnTo>
                    <a:pt x="132" y="218"/>
                  </a:lnTo>
                  <a:lnTo>
                    <a:pt x="140" y="204"/>
                  </a:lnTo>
                  <a:lnTo>
                    <a:pt x="146" y="188"/>
                  </a:lnTo>
                  <a:lnTo>
                    <a:pt x="150" y="172"/>
                  </a:lnTo>
                  <a:lnTo>
                    <a:pt x="158" y="116"/>
                  </a:lnTo>
                  <a:lnTo>
                    <a:pt x="164" y="92"/>
                  </a:lnTo>
                  <a:lnTo>
                    <a:pt x="174" y="68"/>
                  </a:lnTo>
                  <a:lnTo>
                    <a:pt x="186" y="42"/>
                  </a:lnTo>
                  <a:lnTo>
                    <a:pt x="192" y="20"/>
                  </a:lnTo>
                  <a:lnTo>
                    <a:pt x="194" y="0"/>
                  </a:lnTo>
                  <a:lnTo>
                    <a:pt x="182" y="18"/>
                  </a:lnTo>
                  <a:lnTo>
                    <a:pt x="172" y="36"/>
                  </a:lnTo>
                  <a:lnTo>
                    <a:pt x="162" y="62"/>
                  </a:lnTo>
                  <a:lnTo>
                    <a:pt x="150" y="88"/>
                  </a:lnTo>
                  <a:lnTo>
                    <a:pt x="138" y="108"/>
                  </a:lnTo>
                  <a:lnTo>
                    <a:pt x="104" y="154"/>
                  </a:lnTo>
                  <a:lnTo>
                    <a:pt x="96" y="168"/>
                  </a:lnTo>
                  <a:lnTo>
                    <a:pt x="88" y="182"/>
                  </a:lnTo>
                  <a:lnTo>
                    <a:pt x="84" y="198"/>
                  </a:lnTo>
                  <a:lnTo>
                    <a:pt x="80" y="212"/>
                  </a:lnTo>
                  <a:lnTo>
                    <a:pt x="76" y="242"/>
                  </a:lnTo>
                  <a:lnTo>
                    <a:pt x="72" y="268"/>
                  </a:lnTo>
                  <a:lnTo>
                    <a:pt x="66" y="290"/>
                  </a:lnTo>
                  <a:lnTo>
                    <a:pt x="56" y="312"/>
                  </a:lnTo>
                  <a:lnTo>
                    <a:pt x="44" y="332"/>
                  </a:lnTo>
                  <a:lnTo>
                    <a:pt x="30" y="354"/>
                  </a:lnTo>
                  <a:lnTo>
                    <a:pt x="22" y="366"/>
                  </a:lnTo>
                  <a:lnTo>
                    <a:pt x="16" y="378"/>
                  </a:lnTo>
                  <a:lnTo>
                    <a:pt x="6" y="402"/>
                  </a:lnTo>
                  <a:lnTo>
                    <a:pt x="2" y="422"/>
                  </a:lnTo>
                  <a:lnTo>
                    <a:pt x="0" y="430"/>
                  </a:lnTo>
                  <a:lnTo>
                    <a:pt x="28" y="442"/>
                  </a:lnTo>
                  <a:close/>
                </a:path>
              </a:pathLst>
            </a:custGeom>
            <a:solidFill>
              <a:srgbClr val="FF7F00"/>
            </a:solidFill>
            <a:ln w="9525">
              <a:noFill/>
              <a:round/>
              <a:headEnd/>
              <a:tailEnd/>
            </a:ln>
          </p:spPr>
          <p:txBody>
            <a:bodyPr/>
            <a:lstStyle/>
            <a:p>
              <a:endParaRPr lang="fi-FI"/>
            </a:p>
          </p:txBody>
        </p:sp>
        <p:sp>
          <p:nvSpPr>
            <p:cNvPr id="3108" name="Freeform 152"/>
            <p:cNvSpPr>
              <a:spLocks/>
            </p:cNvSpPr>
            <p:nvPr/>
          </p:nvSpPr>
          <p:spPr bwMode="auto">
            <a:xfrm>
              <a:off x="1041400" y="339725"/>
              <a:ext cx="66675" cy="155575"/>
            </a:xfrm>
            <a:custGeom>
              <a:avLst/>
              <a:gdLst>
                <a:gd name="T0" fmla="*/ 0 w 42"/>
                <a:gd name="T1" fmla="*/ 0 h 98"/>
                <a:gd name="T2" fmla="*/ 42 w 42"/>
                <a:gd name="T3" fmla="*/ 98 h 98"/>
              </a:gdLst>
              <a:ahLst/>
              <a:cxnLst>
                <a:cxn ang="0">
                  <a:pos x="12" y="44"/>
                </a:cxn>
                <a:cxn ang="0">
                  <a:pos x="12" y="44"/>
                </a:cxn>
                <a:cxn ang="0">
                  <a:pos x="6" y="60"/>
                </a:cxn>
                <a:cxn ang="0">
                  <a:pos x="2" y="76"/>
                </a:cxn>
                <a:cxn ang="0">
                  <a:pos x="0" y="88"/>
                </a:cxn>
                <a:cxn ang="0">
                  <a:pos x="0" y="98"/>
                </a:cxn>
                <a:cxn ang="0">
                  <a:pos x="0" y="98"/>
                </a:cxn>
                <a:cxn ang="0">
                  <a:pos x="8" y="92"/>
                </a:cxn>
                <a:cxn ang="0">
                  <a:pos x="16" y="82"/>
                </a:cxn>
                <a:cxn ang="0">
                  <a:pos x="24" y="68"/>
                </a:cxn>
                <a:cxn ang="0">
                  <a:pos x="32" y="54"/>
                </a:cxn>
                <a:cxn ang="0">
                  <a:pos x="32" y="54"/>
                </a:cxn>
                <a:cxn ang="0">
                  <a:pos x="36" y="38"/>
                </a:cxn>
                <a:cxn ang="0">
                  <a:pos x="40" y="22"/>
                </a:cxn>
                <a:cxn ang="0">
                  <a:pos x="42" y="10"/>
                </a:cxn>
                <a:cxn ang="0">
                  <a:pos x="42" y="0"/>
                </a:cxn>
                <a:cxn ang="0">
                  <a:pos x="42" y="0"/>
                </a:cxn>
                <a:cxn ang="0">
                  <a:pos x="34" y="6"/>
                </a:cxn>
                <a:cxn ang="0">
                  <a:pos x="26" y="16"/>
                </a:cxn>
                <a:cxn ang="0">
                  <a:pos x="18" y="30"/>
                </a:cxn>
                <a:cxn ang="0">
                  <a:pos x="12" y="44"/>
                </a:cxn>
                <a:cxn ang="0">
                  <a:pos x="12" y="44"/>
                </a:cxn>
              </a:cxnLst>
              <a:rect l="T0" t="T1" r="T2" b="T3"/>
              <a:pathLst>
                <a:path w="42" h="98">
                  <a:moveTo>
                    <a:pt x="12" y="44"/>
                  </a:moveTo>
                  <a:lnTo>
                    <a:pt x="12" y="44"/>
                  </a:lnTo>
                  <a:lnTo>
                    <a:pt x="6" y="60"/>
                  </a:lnTo>
                  <a:lnTo>
                    <a:pt x="2" y="76"/>
                  </a:lnTo>
                  <a:lnTo>
                    <a:pt x="0" y="88"/>
                  </a:lnTo>
                  <a:lnTo>
                    <a:pt x="0" y="98"/>
                  </a:lnTo>
                  <a:lnTo>
                    <a:pt x="8" y="92"/>
                  </a:lnTo>
                  <a:lnTo>
                    <a:pt x="16" y="82"/>
                  </a:lnTo>
                  <a:lnTo>
                    <a:pt x="24" y="68"/>
                  </a:lnTo>
                  <a:lnTo>
                    <a:pt x="32" y="54"/>
                  </a:lnTo>
                  <a:lnTo>
                    <a:pt x="36" y="38"/>
                  </a:lnTo>
                  <a:lnTo>
                    <a:pt x="40" y="22"/>
                  </a:lnTo>
                  <a:lnTo>
                    <a:pt x="42" y="10"/>
                  </a:lnTo>
                  <a:lnTo>
                    <a:pt x="42" y="0"/>
                  </a:lnTo>
                  <a:lnTo>
                    <a:pt x="34" y="6"/>
                  </a:lnTo>
                  <a:lnTo>
                    <a:pt x="26" y="16"/>
                  </a:lnTo>
                  <a:lnTo>
                    <a:pt x="18" y="30"/>
                  </a:lnTo>
                  <a:lnTo>
                    <a:pt x="12" y="44"/>
                  </a:lnTo>
                  <a:close/>
                </a:path>
              </a:pathLst>
            </a:custGeom>
            <a:solidFill>
              <a:srgbClr val="FFC800"/>
            </a:solidFill>
            <a:ln w="9525">
              <a:noFill/>
              <a:round/>
              <a:headEnd/>
              <a:tailEnd/>
            </a:ln>
          </p:spPr>
          <p:txBody>
            <a:bodyPr/>
            <a:lstStyle/>
            <a:p>
              <a:endParaRPr lang="fi-FI"/>
            </a:p>
          </p:txBody>
        </p:sp>
        <p:sp>
          <p:nvSpPr>
            <p:cNvPr id="3109" name="Freeform 153"/>
            <p:cNvSpPr>
              <a:spLocks/>
            </p:cNvSpPr>
            <p:nvPr/>
          </p:nvSpPr>
          <p:spPr bwMode="auto">
            <a:xfrm>
              <a:off x="927100" y="546100"/>
              <a:ext cx="768350" cy="346075"/>
            </a:xfrm>
            <a:custGeom>
              <a:avLst/>
              <a:gdLst>
                <a:gd name="T0" fmla="*/ 0 w 484"/>
                <a:gd name="T1" fmla="*/ 0 h 218"/>
                <a:gd name="T2" fmla="*/ 484 w 484"/>
                <a:gd name="T3" fmla="*/ 218 h 218"/>
              </a:gdLst>
              <a:ahLst/>
              <a:cxnLst>
                <a:cxn ang="0">
                  <a:pos x="456" y="2"/>
                </a:cxn>
                <a:cxn ang="0">
                  <a:pos x="434" y="4"/>
                </a:cxn>
                <a:cxn ang="0">
                  <a:pos x="384" y="22"/>
                </a:cxn>
                <a:cxn ang="0">
                  <a:pos x="384" y="22"/>
                </a:cxn>
                <a:cxn ang="0">
                  <a:pos x="350" y="36"/>
                </a:cxn>
                <a:cxn ang="0">
                  <a:pos x="282" y="46"/>
                </a:cxn>
                <a:cxn ang="0">
                  <a:pos x="268" y="50"/>
                </a:cxn>
                <a:cxn ang="0">
                  <a:pos x="232" y="64"/>
                </a:cxn>
                <a:cxn ang="0">
                  <a:pos x="192" y="92"/>
                </a:cxn>
                <a:cxn ang="0">
                  <a:pos x="174" y="106"/>
                </a:cxn>
                <a:cxn ang="0">
                  <a:pos x="136" y="124"/>
                </a:cxn>
                <a:cxn ang="0">
                  <a:pos x="88" y="134"/>
                </a:cxn>
                <a:cxn ang="0">
                  <a:pos x="74" y="138"/>
                </a:cxn>
                <a:cxn ang="0">
                  <a:pos x="36" y="154"/>
                </a:cxn>
                <a:cxn ang="0">
                  <a:pos x="8" y="170"/>
                </a:cxn>
                <a:cxn ang="0">
                  <a:pos x="4" y="182"/>
                </a:cxn>
                <a:cxn ang="0">
                  <a:pos x="28" y="216"/>
                </a:cxn>
                <a:cxn ang="0">
                  <a:pos x="36" y="214"/>
                </a:cxn>
                <a:cxn ang="0">
                  <a:pos x="84" y="200"/>
                </a:cxn>
                <a:cxn ang="0">
                  <a:pos x="110" y="184"/>
                </a:cxn>
                <a:cxn ang="0">
                  <a:pos x="130" y="170"/>
                </a:cxn>
                <a:cxn ang="0">
                  <a:pos x="170" y="150"/>
                </a:cxn>
                <a:cxn ang="0">
                  <a:pos x="212" y="140"/>
                </a:cxn>
                <a:cxn ang="0">
                  <a:pos x="236" y="138"/>
                </a:cxn>
                <a:cxn ang="0">
                  <a:pos x="284" y="124"/>
                </a:cxn>
                <a:cxn ang="0">
                  <a:pos x="308" y="110"/>
                </a:cxn>
                <a:cxn ang="0">
                  <a:pos x="336" y="90"/>
                </a:cxn>
                <a:cxn ang="0">
                  <a:pos x="380" y="62"/>
                </a:cxn>
                <a:cxn ang="0">
                  <a:pos x="398" y="54"/>
                </a:cxn>
                <a:cxn ang="0">
                  <a:pos x="444" y="32"/>
                </a:cxn>
                <a:cxn ang="0">
                  <a:pos x="462" y="20"/>
                </a:cxn>
                <a:cxn ang="0">
                  <a:pos x="456" y="2"/>
                </a:cxn>
              </a:cxnLst>
              <a:rect l="T0" t="T1" r="T2" b="T3"/>
              <a:pathLst>
                <a:path w="484" h="218">
                  <a:moveTo>
                    <a:pt x="456" y="2"/>
                  </a:moveTo>
                  <a:lnTo>
                    <a:pt x="456" y="2"/>
                  </a:lnTo>
                  <a:lnTo>
                    <a:pt x="448" y="2"/>
                  </a:lnTo>
                  <a:lnTo>
                    <a:pt x="434" y="4"/>
                  </a:lnTo>
                  <a:lnTo>
                    <a:pt x="410" y="12"/>
                  </a:lnTo>
                  <a:lnTo>
                    <a:pt x="384" y="22"/>
                  </a:lnTo>
                  <a:lnTo>
                    <a:pt x="366" y="30"/>
                  </a:lnTo>
                  <a:lnTo>
                    <a:pt x="350" y="36"/>
                  </a:lnTo>
                  <a:lnTo>
                    <a:pt x="314" y="42"/>
                  </a:lnTo>
                  <a:lnTo>
                    <a:pt x="282" y="46"/>
                  </a:lnTo>
                  <a:lnTo>
                    <a:pt x="268" y="50"/>
                  </a:lnTo>
                  <a:lnTo>
                    <a:pt x="256" y="54"/>
                  </a:lnTo>
                  <a:lnTo>
                    <a:pt x="232" y="64"/>
                  </a:lnTo>
                  <a:lnTo>
                    <a:pt x="212" y="78"/>
                  </a:lnTo>
                  <a:lnTo>
                    <a:pt x="192" y="92"/>
                  </a:lnTo>
                  <a:lnTo>
                    <a:pt x="174" y="106"/>
                  </a:lnTo>
                  <a:lnTo>
                    <a:pt x="156" y="116"/>
                  </a:lnTo>
                  <a:lnTo>
                    <a:pt x="136" y="124"/>
                  </a:lnTo>
                  <a:lnTo>
                    <a:pt x="114" y="130"/>
                  </a:lnTo>
                  <a:lnTo>
                    <a:pt x="88" y="134"/>
                  </a:lnTo>
                  <a:lnTo>
                    <a:pt x="74" y="138"/>
                  </a:lnTo>
                  <a:lnTo>
                    <a:pt x="60" y="142"/>
                  </a:lnTo>
                  <a:lnTo>
                    <a:pt x="36" y="154"/>
                  </a:lnTo>
                  <a:lnTo>
                    <a:pt x="18" y="164"/>
                  </a:lnTo>
                  <a:lnTo>
                    <a:pt x="8" y="170"/>
                  </a:lnTo>
                  <a:lnTo>
                    <a:pt x="0" y="174"/>
                  </a:lnTo>
                  <a:lnTo>
                    <a:pt x="4" y="182"/>
                  </a:lnTo>
                  <a:lnTo>
                    <a:pt x="18" y="218"/>
                  </a:lnTo>
                  <a:lnTo>
                    <a:pt x="28" y="216"/>
                  </a:lnTo>
                  <a:lnTo>
                    <a:pt x="36" y="214"/>
                  </a:lnTo>
                  <a:lnTo>
                    <a:pt x="56" y="208"/>
                  </a:lnTo>
                  <a:lnTo>
                    <a:pt x="84" y="200"/>
                  </a:lnTo>
                  <a:lnTo>
                    <a:pt x="96" y="192"/>
                  </a:lnTo>
                  <a:lnTo>
                    <a:pt x="110" y="184"/>
                  </a:lnTo>
                  <a:lnTo>
                    <a:pt x="130" y="170"/>
                  </a:lnTo>
                  <a:lnTo>
                    <a:pt x="150" y="158"/>
                  </a:lnTo>
                  <a:lnTo>
                    <a:pt x="170" y="150"/>
                  </a:lnTo>
                  <a:lnTo>
                    <a:pt x="190" y="144"/>
                  </a:lnTo>
                  <a:lnTo>
                    <a:pt x="212" y="140"/>
                  </a:lnTo>
                  <a:lnTo>
                    <a:pt x="236" y="138"/>
                  </a:lnTo>
                  <a:lnTo>
                    <a:pt x="260" y="132"/>
                  </a:lnTo>
                  <a:lnTo>
                    <a:pt x="284" y="124"/>
                  </a:lnTo>
                  <a:lnTo>
                    <a:pt x="296" y="118"/>
                  </a:lnTo>
                  <a:lnTo>
                    <a:pt x="308" y="110"/>
                  </a:lnTo>
                  <a:lnTo>
                    <a:pt x="336" y="90"/>
                  </a:lnTo>
                  <a:lnTo>
                    <a:pt x="364" y="70"/>
                  </a:lnTo>
                  <a:lnTo>
                    <a:pt x="380" y="62"/>
                  </a:lnTo>
                  <a:lnTo>
                    <a:pt x="398" y="54"/>
                  </a:lnTo>
                  <a:lnTo>
                    <a:pt x="424" y="44"/>
                  </a:lnTo>
                  <a:lnTo>
                    <a:pt x="444" y="32"/>
                  </a:lnTo>
                  <a:lnTo>
                    <a:pt x="458" y="24"/>
                  </a:lnTo>
                  <a:lnTo>
                    <a:pt x="462" y="20"/>
                  </a:lnTo>
                  <a:lnTo>
                    <a:pt x="484" y="0"/>
                  </a:lnTo>
                  <a:lnTo>
                    <a:pt x="456" y="2"/>
                  </a:lnTo>
                  <a:close/>
                </a:path>
              </a:pathLst>
            </a:custGeom>
            <a:solidFill>
              <a:srgbClr val="FFC800"/>
            </a:solidFill>
            <a:ln w="9525">
              <a:noFill/>
              <a:round/>
              <a:headEnd/>
              <a:tailEnd/>
            </a:ln>
          </p:spPr>
          <p:txBody>
            <a:bodyPr/>
            <a:lstStyle/>
            <a:p>
              <a:endParaRPr lang="fi-FI"/>
            </a:p>
          </p:txBody>
        </p:sp>
        <p:sp>
          <p:nvSpPr>
            <p:cNvPr id="3110" name="Freeform 154"/>
            <p:cNvSpPr>
              <a:spLocks/>
            </p:cNvSpPr>
            <p:nvPr/>
          </p:nvSpPr>
          <p:spPr bwMode="auto">
            <a:xfrm>
              <a:off x="949325" y="565150"/>
              <a:ext cx="701675" cy="307975"/>
            </a:xfrm>
            <a:custGeom>
              <a:avLst/>
              <a:gdLst>
                <a:gd name="T0" fmla="*/ 0 w 442"/>
                <a:gd name="T1" fmla="*/ 0 h 194"/>
                <a:gd name="T2" fmla="*/ 442 w 442"/>
                <a:gd name="T3" fmla="*/ 194 h 194"/>
              </a:gdLst>
              <a:ahLst/>
              <a:cxnLst>
                <a:cxn ang="0">
                  <a:pos x="12" y="194"/>
                </a:cxn>
                <a:cxn ang="0">
                  <a:pos x="12" y="194"/>
                </a:cxn>
                <a:cxn ang="0">
                  <a:pos x="20" y="192"/>
                </a:cxn>
                <a:cxn ang="0">
                  <a:pos x="40" y="188"/>
                </a:cxn>
                <a:cxn ang="0">
                  <a:pos x="64" y="178"/>
                </a:cxn>
                <a:cxn ang="0">
                  <a:pos x="76" y="172"/>
                </a:cxn>
                <a:cxn ang="0">
                  <a:pos x="88" y="164"/>
                </a:cxn>
                <a:cxn ang="0">
                  <a:pos x="88" y="164"/>
                </a:cxn>
                <a:cxn ang="0">
                  <a:pos x="110" y="150"/>
                </a:cxn>
                <a:cxn ang="0">
                  <a:pos x="130" y="138"/>
                </a:cxn>
                <a:cxn ang="0">
                  <a:pos x="152" y="128"/>
                </a:cxn>
                <a:cxn ang="0">
                  <a:pos x="174" y="122"/>
                </a:cxn>
                <a:cxn ang="0">
                  <a:pos x="174" y="122"/>
                </a:cxn>
                <a:cxn ang="0">
                  <a:pos x="200" y="118"/>
                </a:cxn>
                <a:cxn ang="0">
                  <a:pos x="230" y="114"/>
                </a:cxn>
                <a:cxn ang="0">
                  <a:pos x="244" y="110"/>
                </a:cxn>
                <a:cxn ang="0">
                  <a:pos x="260" y="106"/>
                </a:cxn>
                <a:cxn ang="0">
                  <a:pos x="274" y="98"/>
                </a:cxn>
                <a:cxn ang="0">
                  <a:pos x="288" y="90"/>
                </a:cxn>
                <a:cxn ang="0">
                  <a:pos x="288" y="90"/>
                </a:cxn>
                <a:cxn ang="0">
                  <a:pos x="334" y="56"/>
                </a:cxn>
                <a:cxn ang="0">
                  <a:pos x="354" y="44"/>
                </a:cxn>
                <a:cxn ang="0">
                  <a:pos x="380" y="32"/>
                </a:cxn>
                <a:cxn ang="0">
                  <a:pos x="380" y="32"/>
                </a:cxn>
                <a:cxn ang="0">
                  <a:pos x="406" y="22"/>
                </a:cxn>
                <a:cxn ang="0">
                  <a:pos x="424" y="12"/>
                </a:cxn>
                <a:cxn ang="0">
                  <a:pos x="442" y="0"/>
                </a:cxn>
                <a:cxn ang="0">
                  <a:pos x="442" y="0"/>
                </a:cxn>
                <a:cxn ang="0">
                  <a:pos x="442" y="0"/>
                </a:cxn>
                <a:cxn ang="0">
                  <a:pos x="422" y="2"/>
                </a:cxn>
                <a:cxn ang="0">
                  <a:pos x="400" y="8"/>
                </a:cxn>
                <a:cxn ang="0">
                  <a:pos x="374" y="20"/>
                </a:cxn>
                <a:cxn ang="0">
                  <a:pos x="374" y="20"/>
                </a:cxn>
                <a:cxn ang="0">
                  <a:pos x="350" y="30"/>
                </a:cxn>
                <a:cxn ang="0">
                  <a:pos x="326" y="36"/>
                </a:cxn>
                <a:cxn ang="0">
                  <a:pos x="270" y="44"/>
                </a:cxn>
                <a:cxn ang="0">
                  <a:pos x="270" y="44"/>
                </a:cxn>
                <a:cxn ang="0">
                  <a:pos x="254" y="48"/>
                </a:cxn>
                <a:cxn ang="0">
                  <a:pos x="238" y="54"/>
                </a:cxn>
                <a:cxn ang="0">
                  <a:pos x="224" y="62"/>
                </a:cxn>
                <a:cxn ang="0">
                  <a:pos x="210" y="70"/>
                </a:cxn>
                <a:cxn ang="0">
                  <a:pos x="186" y="86"/>
                </a:cxn>
                <a:cxn ang="0">
                  <a:pos x="166" y="102"/>
                </a:cxn>
                <a:cxn ang="0">
                  <a:pos x="166" y="102"/>
                </a:cxn>
                <a:cxn ang="0">
                  <a:pos x="146" y="114"/>
                </a:cxn>
                <a:cxn ang="0">
                  <a:pos x="124" y="122"/>
                </a:cxn>
                <a:cxn ang="0">
                  <a:pos x="102" y="128"/>
                </a:cxn>
                <a:cxn ang="0">
                  <a:pos x="76" y="132"/>
                </a:cxn>
                <a:cxn ang="0">
                  <a:pos x="76" y="132"/>
                </a:cxn>
                <a:cxn ang="0">
                  <a:pos x="62" y="136"/>
                </a:cxn>
                <a:cxn ang="0">
                  <a:pos x="48" y="140"/>
                </a:cxn>
                <a:cxn ang="0">
                  <a:pos x="24" y="152"/>
                </a:cxn>
                <a:cxn ang="0">
                  <a:pos x="8" y="162"/>
                </a:cxn>
                <a:cxn ang="0">
                  <a:pos x="0" y="166"/>
                </a:cxn>
                <a:cxn ang="0">
                  <a:pos x="12" y="194"/>
                </a:cxn>
              </a:cxnLst>
              <a:rect l="T0" t="T1" r="T2" b="T3"/>
              <a:pathLst>
                <a:path w="442" h="194">
                  <a:moveTo>
                    <a:pt x="12" y="194"/>
                  </a:moveTo>
                  <a:lnTo>
                    <a:pt x="12" y="194"/>
                  </a:lnTo>
                  <a:lnTo>
                    <a:pt x="20" y="192"/>
                  </a:lnTo>
                  <a:lnTo>
                    <a:pt x="40" y="188"/>
                  </a:lnTo>
                  <a:lnTo>
                    <a:pt x="64" y="178"/>
                  </a:lnTo>
                  <a:lnTo>
                    <a:pt x="76" y="172"/>
                  </a:lnTo>
                  <a:lnTo>
                    <a:pt x="88" y="164"/>
                  </a:lnTo>
                  <a:lnTo>
                    <a:pt x="110" y="150"/>
                  </a:lnTo>
                  <a:lnTo>
                    <a:pt x="130" y="138"/>
                  </a:lnTo>
                  <a:lnTo>
                    <a:pt x="152" y="128"/>
                  </a:lnTo>
                  <a:lnTo>
                    <a:pt x="174" y="122"/>
                  </a:lnTo>
                  <a:lnTo>
                    <a:pt x="200" y="118"/>
                  </a:lnTo>
                  <a:lnTo>
                    <a:pt x="230" y="114"/>
                  </a:lnTo>
                  <a:lnTo>
                    <a:pt x="244" y="110"/>
                  </a:lnTo>
                  <a:lnTo>
                    <a:pt x="260" y="106"/>
                  </a:lnTo>
                  <a:lnTo>
                    <a:pt x="274" y="98"/>
                  </a:lnTo>
                  <a:lnTo>
                    <a:pt x="288" y="90"/>
                  </a:lnTo>
                  <a:lnTo>
                    <a:pt x="334" y="56"/>
                  </a:lnTo>
                  <a:lnTo>
                    <a:pt x="354" y="44"/>
                  </a:lnTo>
                  <a:lnTo>
                    <a:pt x="380" y="32"/>
                  </a:lnTo>
                  <a:lnTo>
                    <a:pt x="406" y="22"/>
                  </a:lnTo>
                  <a:lnTo>
                    <a:pt x="424" y="12"/>
                  </a:lnTo>
                  <a:lnTo>
                    <a:pt x="442" y="0"/>
                  </a:lnTo>
                  <a:lnTo>
                    <a:pt x="422" y="2"/>
                  </a:lnTo>
                  <a:lnTo>
                    <a:pt x="400" y="8"/>
                  </a:lnTo>
                  <a:lnTo>
                    <a:pt x="374" y="20"/>
                  </a:lnTo>
                  <a:lnTo>
                    <a:pt x="350" y="30"/>
                  </a:lnTo>
                  <a:lnTo>
                    <a:pt x="326" y="36"/>
                  </a:lnTo>
                  <a:lnTo>
                    <a:pt x="270" y="44"/>
                  </a:lnTo>
                  <a:lnTo>
                    <a:pt x="254" y="48"/>
                  </a:lnTo>
                  <a:lnTo>
                    <a:pt x="238" y="54"/>
                  </a:lnTo>
                  <a:lnTo>
                    <a:pt x="224" y="62"/>
                  </a:lnTo>
                  <a:lnTo>
                    <a:pt x="210" y="70"/>
                  </a:lnTo>
                  <a:lnTo>
                    <a:pt x="186" y="86"/>
                  </a:lnTo>
                  <a:lnTo>
                    <a:pt x="166" y="102"/>
                  </a:lnTo>
                  <a:lnTo>
                    <a:pt x="146" y="114"/>
                  </a:lnTo>
                  <a:lnTo>
                    <a:pt x="124" y="122"/>
                  </a:lnTo>
                  <a:lnTo>
                    <a:pt x="102" y="128"/>
                  </a:lnTo>
                  <a:lnTo>
                    <a:pt x="76" y="132"/>
                  </a:lnTo>
                  <a:lnTo>
                    <a:pt x="62" y="136"/>
                  </a:lnTo>
                  <a:lnTo>
                    <a:pt x="48" y="140"/>
                  </a:lnTo>
                  <a:lnTo>
                    <a:pt x="24" y="152"/>
                  </a:lnTo>
                  <a:lnTo>
                    <a:pt x="8" y="162"/>
                  </a:lnTo>
                  <a:lnTo>
                    <a:pt x="0" y="166"/>
                  </a:lnTo>
                  <a:lnTo>
                    <a:pt x="12" y="194"/>
                  </a:lnTo>
                  <a:close/>
                </a:path>
              </a:pathLst>
            </a:custGeom>
            <a:solidFill>
              <a:srgbClr val="FF7F00"/>
            </a:solidFill>
            <a:ln w="9525">
              <a:noFill/>
              <a:round/>
              <a:headEnd/>
              <a:tailEnd/>
            </a:ln>
          </p:spPr>
          <p:txBody>
            <a:bodyPr/>
            <a:lstStyle/>
            <a:p>
              <a:endParaRPr lang="fi-FI"/>
            </a:p>
          </p:txBody>
        </p:sp>
        <p:sp>
          <p:nvSpPr>
            <p:cNvPr id="3111" name="Freeform 155"/>
            <p:cNvSpPr>
              <a:spLocks/>
            </p:cNvSpPr>
            <p:nvPr/>
          </p:nvSpPr>
          <p:spPr bwMode="auto">
            <a:xfrm>
              <a:off x="1270000" y="657225"/>
              <a:ext cx="155575" cy="66675"/>
            </a:xfrm>
            <a:custGeom>
              <a:avLst/>
              <a:gdLst>
                <a:gd name="T0" fmla="*/ 0 w 98"/>
                <a:gd name="T1" fmla="*/ 0 h 42"/>
                <a:gd name="T2" fmla="*/ 98 w 98"/>
                <a:gd name="T3" fmla="*/ 42 h 42"/>
              </a:gdLst>
              <a:ahLst/>
              <a:cxnLst>
                <a:cxn ang="0">
                  <a:pos x="44" y="10"/>
                </a:cxn>
                <a:cxn ang="0">
                  <a:pos x="44" y="10"/>
                </a:cxn>
                <a:cxn ang="0">
                  <a:pos x="30" y="18"/>
                </a:cxn>
                <a:cxn ang="0">
                  <a:pos x="16" y="26"/>
                </a:cxn>
                <a:cxn ang="0">
                  <a:pos x="6" y="34"/>
                </a:cxn>
                <a:cxn ang="0">
                  <a:pos x="0" y="42"/>
                </a:cxn>
                <a:cxn ang="0">
                  <a:pos x="0" y="42"/>
                </a:cxn>
                <a:cxn ang="0">
                  <a:pos x="10" y="42"/>
                </a:cxn>
                <a:cxn ang="0">
                  <a:pos x="22" y="40"/>
                </a:cxn>
                <a:cxn ang="0">
                  <a:pos x="38" y="36"/>
                </a:cxn>
                <a:cxn ang="0">
                  <a:pos x="54" y="30"/>
                </a:cxn>
                <a:cxn ang="0">
                  <a:pos x="54" y="30"/>
                </a:cxn>
                <a:cxn ang="0">
                  <a:pos x="68" y="24"/>
                </a:cxn>
                <a:cxn ang="0">
                  <a:pos x="82" y="16"/>
                </a:cxn>
                <a:cxn ang="0">
                  <a:pos x="92" y="8"/>
                </a:cxn>
                <a:cxn ang="0">
                  <a:pos x="98" y="0"/>
                </a:cxn>
                <a:cxn ang="0">
                  <a:pos x="98" y="0"/>
                </a:cxn>
                <a:cxn ang="0">
                  <a:pos x="88" y="0"/>
                </a:cxn>
                <a:cxn ang="0">
                  <a:pos x="76" y="2"/>
                </a:cxn>
                <a:cxn ang="0">
                  <a:pos x="60" y="6"/>
                </a:cxn>
                <a:cxn ang="0">
                  <a:pos x="44" y="10"/>
                </a:cxn>
                <a:cxn ang="0">
                  <a:pos x="44" y="10"/>
                </a:cxn>
              </a:cxnLst>
              <a:rect l="T0" t="T1" r="T2" b="T3"/>
              <a:pathLst>
                <a:path w="98" h="42">
                  <a:moveTo>
                    <a:pt x="44" y="10"/>
                  </a:moveTo>
                  <a:lnTo>
                    <a:pt x="44" y="10"/>
                  </a:lnTo>
                  <a:lnTo>
                    <a:pt x="30" y="18"/>
                  </a:lnTo>
                  <a:lnTo>
                    <a:pt x="16" y="26"/>
                  </a:lnTo>
                  <a:lnTo>
                    <a:pt x="6" y="34"/>
                  </a:lnTo>
                  <a:lnTo>
                    <a:pt x="0" y="42"/>
                  </a:lnTo>
                  <a:lnTo>
                    <a:pt x="10" y="42"/>
                  </a:lnTo>
                  <a:lnTo>
                    <a:pt x="22" y="40"/>
                  </a:lnTo>
                  <a:lnTo>
                    <a:pt x="38" y="36"/>
                  </a:lnTo>
                  <a:lnTo>
                    <a:pt x="54" y="30"/>
                  </a:lnTo>
                  <a:lnTo>
                    <a:pt x="68" y="24"/>
                  </a:lnTo>
                  <a:lnTo>
                    <a:pt x="82" y="16"/>
                  </a:lnTo>
                  <a:lnTo>
                    <a:pt x="92" y="8"/>
                  </a:lnTo>
                  <a:lnTo>
                    <a:pt x="98" y="0"/>
                  </a:lnTo>
                  <a:lnTo>
                    <a:pt x="88" y="0"/>
                  </a:lnTo>
                  <a:lnTo>
                    <a:pt x="76" y="2"/>
                  </a:lnTo>
                  <a:lnTo>
                    <a:pt x="60" y="6"/>
                  </a:lnTo>
                  <a:lnTo>
                    <a:pt x="44" y="10"/>
                  </a:lnTo>
                  <a:close/>
                </a:path>
              </a:pathLst>
            </a:custGeom>
            <a:solidFill>
              <a:srgbClr val="FFC800"/>
            </a:solidFill>
            <a:ln w="9525">
              <a:noFill/>
              <a:round/>
              <a:headEnd/>
              <a:tailEnd/>
            </a:ln>
          </p:spPr>
          <p:txBody>
            <a:bodyPr/>
            <a:lstStyle/>
            <a:p>
              <a:endParaRPr lang="fi-FI"/>
            </a:p>
          </p:txBody>
        </p:sp>
        <p:sp>
          <p:nvSpPr>
            <p:cNvPr id="3112" name="Freeform 156"/>
            <p:cNvSpPr>
              <a:spLocks/>
            </p:cNvSpPr>
            <p:nvPr/>
          </p:nvSpPr>
          <p:spPr bwMode="auto">
            <a:xfrm>
              <a:off x="927100" y="873125"/>
              <a:ext cx="768350" cy="346075"/>
            </a:xfrm>
            <a:custGeom>
              <a:avLst/>
              <a:gdLst>
                <a:gd name="T0" fmla="*/ 0 w 484"/>
                <a:gd name="T1" fmla="*/ 0 h 218"/>
                <a:gd name="T2" fmla="*/ 484 w 484"/>
                <a:gd name="T3" fmla="*/ 218 h 218"/>
              </a:gdLst>
              <a:ahLst/>
              <a:cxnLst>
                <a:cxn ang="0">
                  <a:pos x="462" y="198"/>
                </a:cxn>
                <a:cxn ang="0">
                  <a:pos x="444" y="186"/>
                </a:cxn>
                <a:cxn ang="0">
                  <a:pos x="398" y="164"/>
                </a:cxn>
                <a:cxn ang="0">
                  <a:pos x="398" y="164"/>
                </a:cxn>
                <a:cxn ang="0">
                  <a:pos x="364" y="148"/>
                </a:cxn>
                <a:cxn ang="0">
                  <a:pos x="308" y="108"/>
                </a:cxn>
                <a:cxn ang="0">
                  <a:pos x="296" y="100"/>
                </a:cxn>
                <a:cxn ang="0">
                  <a:pos x="260" y="86"/>
                </a:cxn>
                <a:cxn ang="0">
                  <a:pos x="212" y="78"/>
                </a:cxn>
                <a:cxn ang="0">
                  <a:pos x="190" y="74"/>
                </a:cxn>
                <a:cxn ang="0">
                  <a:pos x="150" y="60"/>
                </a:cxn>
                <a:cxn ang="0">
                  <a:pos x="110" y="34"/>
                </a:cxn>
                <a:cxn ang="0">
                  <a:pos x="96" y="26"/>
                </a:cxn>
                <a:cxn ang="0">
                  <a:pos x="58" y="10"/>
                </a:cxn>
                <a:cxn ang="0">
                  <a:pos x="28" y="2"/>
                </a:cxn>
                <a:cxn ang="0">
                  <a:pos x="16" y="8"/>
                </a:cxn>
                <a:cxn ang="0">
                  <a:pos x="8" y="48"/>
                </a:cxn>
                <a:cxn ang="0">
                  <a:pos x="16" y="54"/>
                </a:cxn>
                <a:cxn ang="0">
                  <a:pos x="60" y="76"/>
                </a:cxn>
                <a:cxn ang="0">
                  <a:pos x="88" y="84"/>
                </a:cxn>
                <a:cxn ang="0">
                  <a:pos x="114" y="88"/>
                </a:cxn>
                <a:cxn ang="0">
                  <a:pos x="156" y="102"/>
                </a:cxn>
                <a:cxn ang="0">
                  <a:pos x="192" y="126"/>
                </a:cxn>
                <a:cxn ang="0">
                  <a:pos x="212" y="140"/>
                </a:cxn>
                <a:cxn ang="0">
                  <a:pos x="256" y="164"/>
                </a:cxn>
                <a:cxn ang="0">
                  <a:pos x="282" y="172"/>
                </a:cxn>
                <a:cxn ang="0">
                  <a:pos x="314" y="176"/>
                </a:cxn>
                <a:cxn ang="0">
                  <a:pos x="366" y="188"/>
                </a:cxn>
                <a:cxn ang="0">
                  <a:pos x="384" y="196"/>
                </a:cxn>
                <a:cxn ang="0">
                  <a:pos x="434" y="214"/>
                </a:cxn>
                <a:cxn ang="0">
                  <a:pos x="456" y="216"/>
                </a:cxn>
                <a:cxn ang="0">
                  <a:pos x="462" y="198"/>
                </a:cxn>
              </a:cxnLst>
              <a:rect l="T0" t="T1" r="T2" b="T3"/>
              <a:pathLst>
                <a:path w="484" h="218">
                  <a:moveTo>
                    <a:pt x="462" y="198"/>
                  </a:moveTo>
                  <a:lnTo>
                    <a:pt x="462" y="198"/>
                  </a:lnTo>
                  <a:lnTo>
                    <a:pt x="458" y="194"/>
                  </a:lnTo>
                  <a:lnTo>
                    <a:pt x="444" y="186"/>
                  </a:lnTo>
                  <a:lnTo>
                    <a:pt x="424" y="174"/>
                  </a:lnTo>
                  <a:lnTo>
                    <a:pt x="398" y="164"/>
                  </a:lnTo>
                  <a:lnTo>
                    <a:pt x="380" y="156"/>
                  </a:lnTo>
                  <a:lnTo>
                    <a:pt x="364" y="148"/>
                  </a:lnTo>
                  <a:lnTo>
                    <a:pt x="336" y="128"/>
                  </a:lnTo>
                  <a:lnTo>
                    <a:pt x="308" y="108"/>
                  </a:lnTo>
                  <a:lnTo>
                    <a:pt x="296" y="100"/>
                  </a:lnTo>
                  <a:lnTo>
                    <a:pt x="284" y="94"/>
                  </a:lnTo>
                  <a:lnTo>
                    <a:pt x="260" y="86"/>
                  </a:lnTo>
                  <a:lnTo>
                    <a:pt x="236" y="80"/>
                  </a:lnTo>
                  <a:lnTo>
                    <a:pt x="212" y="78"/>
                  </a:lnTo>
                  <a:lnTo>
                    <a:pt x="190" y="74"/>
                  </a:lnTo>
                  <a:lnTo>
                    <a:pt x="170" y="68"/>
                  </a:lnTo>
                  <a:lnTo>
                    <a:pt x="150" y="60"/>
                  </a:lnTo>
                  <a:lnTo>
                    <a:pt x="130" y="48"/>
                  </a:lnTo>
                  <a:lnTo>
                    <a:pt x="110" y="34"/>
                  </a:lnTo>
                  <a:lnTo>
                    <a:pt x="96" y="26"/>
                  </a:lnTo>
                  <a:lnTo>
                    <a:pt x="84" y="20"/>
                  </a:lnTo>
                  <a:lnTo>
                    <a:pt x="58" y="10"/>
                  </a:lnTo>
                  <a:lnTo>
                    <a:pt x="38" y="4"/>
                  </a:lnTo>
                  <a:lnTo>
                    <a:pt x="28" y="2"/>
                  </a:lnTo>
                  <a:lnTo>
                    <a:pt x="18" y="0"/>
                  </a:lnTo>
                  <a:lnTo>
                    <a:pt x="16" y="8"/>
                  </a:lnTo>
                  <a:lnTo>
                    <a:pt x="0" y="44"/>
                  </a:lnTo>
                  <a:lnTo>
                    <a:pt x="8" y="48"/>
                  </a:lnTo>
                  <a:lnTo>
                    <a:pt x="16" y="54"/>
                  </a:lnTo>
                  <a:lnTo>
                    <a:pt x="34" y="64"/>
                  </a:lnTo>
                  <a:lnTo>
                    <a:pt x="60" y="76"/>
                  </a:lnTo>
                  <a:lnTo>
                    <a:pt x="74" y="80"/>
                  </a:lnTo>
                  <a:lnTo>
                    <a:pt x="88" y="84"/>
                  </a:lnTo>
                  <a:lnTo>
                    <a:pt x="114" y="88"/>
                  </a:lnTo>
                  <a:lnTo>
                    <a:pt x="136" y="94"/>
                  </a:lnTo>
                  <a:lnTo>
                    <a:pt x="156" y="102"/>
                  </a:lnTo>
                  <a:lnTo>
                    <a:pt x="174" y="112"/>
                  </a:lnTo>
                  <a:lnTo>
                    <a:pt x="192" y="126"/>
                  </a:lnTo>
                  <a:lnTo>
                    <a:pt x="212" y="140"/>
                  </a:lnTo>
                  <a:lnTo>
                    <a:pt x="232" y="154"/>
                  </a:lnTo>
                  <a:lnTo>
                    <a:pt x="256" y="164"/>
                  </a:lnTo>
                  <a:lnTo>
                    <a:pt x="268" y="168"/>
                  </a:lnTo>
                  <a:lnTo>
                    <a:pt x="282" y="172"/>
                  </a:lnTo>
                  <a:lnTo>
                    <a:pt x="314" y="176"/>
                  </a:lnTo>
                  <a:lnTo>
                    <a:pt x="350" y="182"/>
                  </a:lnTo>
                  <a:lnTo>
                    <a:pt x="366" y="188"/>
                  </a:lnTo>
                  <a:lnTo>
                    <a:pt x="384" y="196"/>
                  </a:lnTo>
                  <a:lnTo>
                    <a:pt x="410" y="206"/>
                  </a:lnTo>
                  <a:lnTo>
                    <a:pt x="434" y="214"/>
                  </a:lnTo>
                  <a:lnTo>
                    <a:pt x="448" y="216"/>
                  </a:lnTo>
                  <a:lnTo>
                    <a:pt x="456" y="216"/>
                  </a:lnTo>
                  <a:lnTo>
                    <a:pt x="484" y="218"/>
                  </a:lnTo>
                  <a:lnTo>
                    <a:pt x="462" y="198"/>
                  </a:lnTo>
                  <a:close/>
                </a:path>
              </a:pathLst>
            </a:custGeom>
            <a:solidFill>
              <a:srgbClr val="FFC800"/>
            </a:solidFill>
            <a:ln w="9525">
              <a:noFill/>
              <a:round/>
              <a:headEnd/>
              <a:tailEnd/>
            </a:ln>
          </p:spPr>
          <p:txBody>
            <a:bodyPr/>
            <a:lstStyle/>
            <a:p>
              <a:endParaRPr lang="fi-FI"/>
            </a:p>
          </p:txBody>
        </p:sp>
        <p:sp>
          <p:nvSpPr>
            <p:cNvPr id="3113" name="Freeform 157"/>
            <p:cNvSpPr>
              <a:spLocks/>
            </p:cNvSpPr>
            <p:nvPr/>
          </p:nvSpPr>
          <p:spPr bwMode="auto">
            <a:xfrm>
              <a:off x="949325" y="892175"/>
              <a:ext cx="701675" cy="307975"/>
            </a:xfrm>
            <a:custGeom>
              <a:avLst/>
              <a:gdLst>
                <a:gd name="T0" fmla="*/ 0 w 442"/>
                <a:gd name="T1" fmla="*/ 0 h 194"/>
                <a:gd name="T2" fmla="*/ 442 w 442"/>
                <a:gd name="T3" fmla="*/ 194 h 194"/>
              </a:gdLst>
              <a:ahLst/>
              <a:cxnLst>
                <a:cxn ang="0">
                  <a:pos x="0" y="28"/>
                </a:cxn>
                <a:cxn ang="0">
                  <a:pos x="0" y="28"/>
                </a:cxn>
                <a:cxn ang="0">
                  <a:pos x="8" y="32"/>
                </a:cxn>
                <a:cxn ang="0">
                  <a:pos x="24" y="42"/>
                </a:cxn>
                <a:cxn ang="0">
                  <a:pos x="48" y="54"/>
                </a:cxn>
                <a:cxn ang="0">
                  <a:pos x="62" y="58"/>
                </a:cxn>
                <a:cxn ang="0">
                  <a:pos x="76" y="62"/>
                </a:cxn>
                <a:cxn ang="0">
                  <a:pos x="76" y="62"/>
                </a:cxn>
                <a:cxn ang="0">
                  <a:pos x="102" y="66"/>
                </a:cxn>
                <a:cxn ang="0">
                  <a:pos x="124" y="72"/>
                </a:cxn>
                <a:cxn ang="0">
                  <a:pos x="146" y="80"/>
                </a:cxn>
                <a:cxn ang="0">
                  <a:pos x="166" y="92"/>
                </a:cxn>
                <a:cxn ang="0">
                  <a:pos x="166" y="92"/>
                </a:cxn>
                <a:cxn ang="0">
                  <a:pos x="186" y="108"/>
                </a:cxn>
                <a:cxn ang="0">
                  <a:pos x="210" y="124"/>
                </a:cxn>
                <a:cxn ang="0">
                  <a:pos x="224" y="132"/>
                </a:cxn>
                <a:cxn ang="0">
                  <a:pos x="238" y="140"/>
                </a:cxn>
                <a:cxn ang="0">
                  <a:pos x="254" y="146"/>
                </a:cxn>
                <a:cxn ang="0">
                  <a:pos x="270" y="150"/>
                </a:cxn>
                <a:cxn ang="0">
                  <a:pos x="270" y="150"/>
                </a:cxn>
                <a:cxn ang="0">
                  <a:pos x="326" y="158"/>
                </a:cxn>
                <a:cxn ang="0">
                  <a:pos x="350" y="164"/>
                </a:cxn>
                <a:cxn ang="0">
                  <a:pos x="374" y="174"/>
                </a:cxn>
                <a:cxn ang="0">
                  <a:pos x="374" y="174"/>
                </a:cxn>
                <a:cxn ang="0">
                  <a:pos x="400" y="186"/>
                </a:cxn>
                <a:cxn ang="0">
                  <a:pos x="422" y="192"/>
                </a:cxn>
                <a:cxn ang="0">
                  <a:pos x="442" y="194"/>
                </a:cxn>
                <a:cxn ang="0">
                  <a:pos x="442" y="194"/>
                </a:cxn>
                <a:cxn ang="0">
                  <a:pos x="442" y="194"/>
                </a:cxn>
                <a:cxn ang="0">
                  <a:pos x="424" y="182"/>
                </a:cxn>
                <a:cxn ang="0">
                  <a:pos x="406" y="172"/>
                </a:cxn>
                <a:cxn ang="0">
                  <a:pos x="380" y="162"/>
                </a:cxn>
                <a:cxn ang="0">
                  <a:pos x="380" y="162"/>
                </a:cxn>
                <a:cxn ang="0">
                  <a:pos x="354" y="150"/>
                </a:cxn>
                <a:cxn ang="0">
                  <a:pos x="334" y="138"/>
                </a:cxn>
                <a:cxn ang="0">
                  <a:pos x="288" y="104"/>
                </a:cxn>
                <a:cxn ang="0">
                  <a:pos x="288" y="104"/>
                </a:cxn>
                <a:cxn ang="0">
                  <a:pos x="274" y="96"/>
                </a:cxn>
                <a:cxn ang="0">
                  <a:pos x="260" y="88"/>
                </a:cxn>
                <a:cxn ang="0">
                  <a:pos x="244" y="84"/>
                </a:cxn>
                <a:cxn ang="0">
                  <a:pos x="230" y="80"/>
                </a:cxn>
                <a:cxn ang="0">
                  <a:pos x="200" y="76"/>
                </a:cxn>
                <a:cxn ang="0">
                  <a:pos x="174" y="72"/>
                </a:cxn>
                <a:cxn ang="0">
                  <a:pos x="174" y="72"/>
                </a:cxn>
                <a:cxn ang="0">
                  <a:pos x="152" y="66"/>
                </a:cxn>
                <a:cxn ang="0">
                  <a:pos x="130" y="56"/>
                </a:cxn>
                <a:cxn ang="0">
                  <a:pos x="110" y="44"/>
                </a:cxn>
                <a:cxn ang="0">
                  <a:pos x="88" y="30"/>
                </a:cxn>
                <a:cxn ang="0">
                  <a:pos x="88" y="30"/>
                </a:cxn>
                <a:cxn ang="0">
                  <a:pos x="76" y="22"/>
                </a:cxn>
                <a:cxn ang="0">
                  <a:pos x="64" y="16"/>
                </a:cxn>
                <a:cxn ang="0">
                  <a:pos x="40" y="6"/>
                </a:cxn>
                <a:cxn ang="0">
                  <a:pos x="20" y="2"/>
                </a:cxn>
                <a:cxn ang="0">
                  <a:pos x="12" y="0"/>
                </a:cxn>
                <a:cxn ang="0">
                  <a:pos x="0" y="28"/>
                </a:cxn>
              </a:cxnLst>
              <a:rect l="T0" t="T1" r="T2" b="T3"/>
              <a:pathLst>
                <a:path w="442" h="194">
                  <a:moveTo>
                    <a:pt x="0" y="28"/>
                  </a:moveTo>
                  <a:lnTo>
                    <a:pt x="0" y="28"/>
                  </a:lnTo>
                  <a:lnTo>
                    <a:pt x="8" y="32"/>
                  </a:lnTo>
                  <a:lnTo>
                    <a:pt x="24" y="42"/>
                  </a:lnTo>
                  <a:lnTo>
                    <a:pt x="48" y="54"/>
                  </a:lnTo>
                  <a:lnTo>
                    <a:pt x="62" y="58"/>
                  </a:lnTo>
                  <a:lnTo>
                    <a:pt x="76" y="62"/>
                  </a:lnTo>
                  <a:lnTo>
                    <a:pt x="102" y="66"/>
                  </a:lnTo>
                  <a:lnTo>
                    <a:pt x="124" y="72"/>
                  </a:lnTo>
                  <a:lnTo>
                    <a:pt x="146" y="80"/>
                  </a:lnTo>
                  <a:lnTo>
                    <a:pt x="166" y="92"/>
                  </a:lnTo>
                  <a:lnTo>
                    <a:pt x="186" y="108"/>
                  </a:lnTo>
                  <a:lnTo>
                    <a:pt x="210" y="124"/>
                  </a:lnTo>
                  <a:lnTo>
                    <a:pt x="224" y="132"/>
                  </a:lnTo>
                  <a:lnTo>
                    <a:pt x="238" y="140"/>
                  </a:lnTo>
                  <a:lnTo>
                    <a:pt x="254" y="146"/>
                  </a:lnTo>
                  <a:lnTo>
                    <a:pt x="270" y="150"/>
                  </a:lnTo>
                  <a:lnTo>
                    <a:pt x="326" y="158"/>
                  </a:lnTo>
                  <a:lnTo>
                    <a:pt x="350" y="164"/>
                  </a:lnTo>
                  <a:lnTo>
                    <a:pt x="374" y="174"/>
                  </a:lnTo>
                  <a:lnTo>
                    <a:pt x="400" y="186"/>
                  </a:lnTo>
                  <a:lnTo>
                    <a:pt x="422" y="192"/>
                  </a:lnTo>
                  <a:lnTo>
                    <a:pt x="442" y="194"/>
                  </a:lnTo>
                  <a:lnTo>
                    <a:pt x="424" y="182"/>
                  </a:lnTo>
                  <a:lnTo>
                    <a:pt x="406" y="172"/>
                  </a:lnTo>
                  <a:lnTo>
                    <a:pt x="380" y="162"/>
                  </a:lnTo>
                  <a:lnTo>
                    <a:pt x="354" y="150"/>
                  </a:lnTo>
                  <a:lnTo>
                    <a:pt x="334" y="138"/>
                  </a:lnTo>
                  <a:lnTo>
                    <a:pt x="288" y="104"/>
                  </a:lnTo>
                  <a:lnTo>
                    <a:pt x="274" y="96"/>
                  </a:lnTo>
                  <a:lnTo>
                    <a:pt x="260" y="88"/>
                  </a:lnTo>
                  <a:lnTo>
                    <a:pt x="244" y="84"/>
                  </a:lnTo>
                  <a:lnTo>
                    <a:pt x="230" y="80"/>
                  </a:lnTo>
                  <a:lnTo>
                    <a:pt x="200" y="76"/>
                  </a:lnTo>
                  <a:lnTo>
                    <a:pt x="174" y="72"/>
                  </a:lnTo>
                  <a:lnTo>
                    <a:pt x="152" y="66"/>
                  </a:lnTo>
                  <a:lnTo>
                    <a:pt x="130" y="56"/>
                  </a:lnTo>
                  <a:lnTo>
                    <a:pt x="110" y="44"/>
                  </a:lnTo>
                  <a:lnTo>
                    <a:pt x="88" y="30"/>
                  </a:lnTo>
                  <a:lnTo>
                    <a:pt x="76" y="22"/>
                  </a:lnTo>
                  <a:lnTo>
                    <a:pt x="64" y="16"/>
                  </a:lnTo>
                  <a:lnTo>
                    <a:pt x="40" y="6"/>
                  </a:lnTo>
                  <a:lnTo>
                    <a:pt x="20" y="2"/>
                  </a:lnTo>
                  <a:lnTo>
                    <a:pt x="12" y="0"/>
                  </a:lnTo>
                  <a:lnTo>
                    <a:pt x="0" y="28"/>
                  </a:lnTo>
                  <a:close/>
                </a:path>
              </a:pathLst>
            </a:custGeom>
            <a:solidFill>
              <a:srgbClr val="FF7F00"/>
            </a:solidFill>
            <a:ln w="9525">
              <a:noFill/>
              <a:round/>
              <a:headEnd/>
              <a:tailEnd/>
            </a:ln>
          </p:spPr>
          <p:txBody>
            <a:bodyPr/>
            <a:lstStyle/>
            <a:p>
              <a:endParaRPr lang="fi-FI"/>
            </a:p>
          </p:txBody>
        </p:sp>
        <p:sp>
          <p:nvSpPr>
            <p:cNvPr id="3114" name="Freeform 158"/>
            <p:cNvSpPr>
              <a:spLocks/>
            </p:cNvSpPr>
            <p:nvPr/>
          </p:nvSpPr>
          <p:spPr bwMode="auto">
            <a:xfrm>
              <a:off x="1270000" y="1041400"/>
              <a:ext cx="155575" cy="66675"/>
            </a:xfrm>
            <a:custGeom>
              <a:avLst/>
              <a:gdLst>
                <a:gd name="T0" fmla="*/ 0 w 98"/>
                <a:gd name="T1" fmla="*/ 0 h 42"/>
                <a:gd name="T2" fmla="*/ 98 w 98"/>
                <a:gd name="T3" fmla="*/ 42 h 42"/>
              </a:gdLst>
              <a:ahLst/>
              <a:cxnLst>
                <a:cxn ang="0">
                  <a:pos x="54" y="12"/>
                </a:cxn>
                <a:cxn ang="0">
                  <a:pos x="54" y="12"/>
                </a:cxn>
                <a:cxn ang="0">
                  <a:pos x="38" y="6"/>
                </a:cxn>
                <a:cxn ang="0">
                  <a:pos x="22" y="2"/>
                </a:cxn>
                <a:cxn ang="0">
                  <a:pos x="10" y="0"/>
                </a:cxn>
                <a:cxn ang="0">
                  <a:pos x="0" y="0"/>
                </a:cxn>
                <a:cxn ang="0">
                  <a:pos x="0" y="0"/>
                </a:cxn>
                <a:cxn ang="0">
                  <a:pos x="6" y="8"/>
                </a:cxn>
                <a:cxn ang="0">
                  <a:pos x="16" y="16"/>
                </a:cxn>
                <a:cxn ang="0">
                  <a:pos x="30" y="24"/>
                </a:cxn>
                <a:cxn ang="0">
                  <a:pos x="44" y="32"/>
                </a:cxn>
                <a:cxn ang="0">
                  <a:pos x="44" y="32"/>
                </a:cxn>
                <a:cxn ang="0">
                  <a:pos x="60" y="36"/>
                </a:cxn>
                <a:cxn ang="0">
                  <a:pos x="76" y="40"/>
                </a:cxn>
                <a:cxn ang="0">
                  <a:pos x="88" y="42"/>
                </a:cxn>
                <a:cxn ang="0">
                  <a:pos x="98" y="42"/>
                </a:cxn>
                <a:cxn ang="0">
                  <a:pos x="98" y="42"/>
                </a:cxn>
                <a:cxn ang="0">
                  <a:pos x="92" y="34"/>
                </a:cxn>
                <a:cxn ang="0">
                  <a:pos x="82" y="26"/>
                </a:cxn>
                <a:cxn ang="0">
                  <a:pos x="68" y="18"/>
                </a:cxn>
                <a:cxn ang="0">
                  <a:pos x="54" y="12"/>
                </a:cxn>
                <a:cxn ang="0">
                  <a:pos x="54" y="12"/>
                </a:cxn>
              </a:cxnLst>
              <a:rect l="T0" t="T1" r="T2" b="T3"/>
              <a:pathLst>
                <a:path w="98" h="42">
                  <a:moveTo>
                    <a:pt x="54" y="12"/>
                  </a:moveTo>
                  <a:lnTo>
                    <a:pt x="54" y="12"/>
                  </a:lnTo>
                  <a:lnTo>
                    <a:pt x="38" y="6"/>
                  </a:lnTo>
                  <a:lnTo>
                    <a:pt x="22" y="2"/>
                  </a:lnTo>
                  <a:lnTo>
                    <a:pt x="10" y="0"/>
                  </a:lnTo>
                  <a:lnTo>
                    <a:pt x="0" y="0"/>
                  </a:lnTo>
                  <a:lnTo>
                    <a:pt x="6" y="8"/>
                  </a:lnTo>
                  <a:lnTo>
                    <a:pt x="16" y="16"/>
                  </a:lnTo>
                  <a:lnTo>
                    <a:pt x="30" y="24"/>
                  </a:lnTo>
                  <a:lnTo>
                    <a:pt x="44" y="32"/>
                  </a:lnTo>
                  <a:lnTo>
                    <a:pt x="60" y="36"/>
                  </a:lnTo>
                  <a:lnTo>
                    <a:pt x="76" y="40"/>
                  </a:lnTo>
                  <a:lnTo>
                    <a:pt x="88" y="42"/>
                  </a:lnTo>
                  <a:lnTo>
                    <a:pt x="98" y="42"/>
                  </a:lnTo>
                  <a:lnTo>
                    <a:pt x="92" y="34"/>
                  </a:lnTo>
                  <a:lnTo>
                    <a:pt x="82" y="26"/>
                  </a:lnTo>
                  <a:lnTo>
                    <a:pt x="68" y="18"/>
                  </a:lnTo>
                  <a:lnTo>
                    <a:pt x="54" y="12"/>
                  </a:lnTo>
                  <a:close/>
                </a:path>
              </a:pathLst>
            </a:custGeom>
            <a:solidFill>
              <a:srgbClr val="FFC800"/>
            </a:solidFill>
            <a:ln w="9525">
              <a:noFill/>
              <a:round/>
              <a:headEnd/>
              <a:tailEnd/>
            </a:ln>
          </p:spPr>
          <p:txBody>
            <a:bodyPr/>
            <a:lstStyle/>
            <a:p>
              <a:endParaRPr lang="fi-FI"/>
            </a:p>
          </p:txBody>
        </p:sp>
        <p:sp>
          <p:nvSpPr>
            <p:cNvPr id="3115" name="Freeform 159"/>
            <p:cNvSpPr>
              <a:spLocks/>
            </p:cNvSpPr>
            <p:nvPr/>
          </p:nvSpPr>
          <p:spPr bwMode="auto">
            <a:xfrm>
              <a:off x="873125" y="927100"/>
              <a:ext cx="346075" cy="768350"/>
            </a:xfrm>
            <a:custGeom>
              <a:avLst/>
              <a:gdLst>
                <a:gd name="T0" fmla="*/ 0 w 218"/>
                <a:gd name="T1" fmla="*/ 0 h 484"/>
                <a:gd name="T2" fmla="*/ 218 w 218"/>
                <a:gd name="T3" fmla="*/ 484 h 484"/>
              </a:gdLst>
              <a:ahLst/>
              <a:cxnLst>
                <a:cxn ang="0">
                  <a:pos x="216" y="456"/>
                </a:cxn>
                <a:cxn ang="0">
                  <a:pos x="214" y="434"/>
                </a:cxn>
                <a:cxn ang="0">
                  <a:pos x="196" y="384"/>
                </a:cxn>
                <a:cxn ang="0">
                  <a:pos x="196" y="384"/>
                </a:cxn>
                <a:cxn ang="0">
                  <a:pos x="182" y="350"/>
                </a:cxn>
                <a:cxn ang="0">
                  <a:pos x="172" y="282"/>
                </a:cxn>
                <a:cxn ang="0">
                  <a:pos x="168" y="268"/>
                </a:cxn>
                <a:cxn ang="0">
                  <a:pos x="154" y="232"/>
                </a:cxn>
                <a:cxn ang="0">
                  <a:pos x="126" y="192"/>
                </a:cxn>
                <a:cxn ang="0">
                  <a:pos x="112" y="174"/>
                </a:cxn>
                <a:cxn ang="0">
                  <a:pos x="94" y="136"/>
                </a:cxn>
                <a:cxn ang="0">
                  <a:pos x="84" y="88"/>
                </a:cxn>
                <a:cxn ang="0">
                  <a:pos x="80" y="74"/>
                </a:cxn>
                <a:cxn ang="0">
                  <a:pos x="64" y="36"/>
                </a:cxn>
                <a:cxn ang="0">
                  <a:pos x="48" y="8"/>
                </a:cxn>
                <a:cxn ang="0">
                  <a:pos x="36" y="4"/>
                </a:cxn>
                <a:cxn ang="0">
                  <a:pos x="2" y="28"/>
                </a:cxn>
                <a:cxn ang="0">
                  <a:pos x="4" y="36"/>
                </a:cxn>
                <a:cxn ang="0">
                  <a:pos x="18" y="84"/>
                </a:cxn>
                <a:cxn ang="0">
                  <a:pos x="34" y="110"/>
                </a:cxn>
                <a:cxn ang="0">
                  <a:pos x="48" y="130"/>
                </a:cxn>
                <a:cxn ang="0">
                  <a:pos x="68" y="170"/>
                </a:cxn>
                <a:cxn ang="0">
                  <a:pos x="78" y="212"/>
                </a:cxn>
                <a:cxn ang="0">
                  <a:pos x="80" y="236"/>
                </a:cxn>
                <a:cxn ang="0">
                  <a:pos x="94" y="284"/>
                </a:cxn>
                <a:cxn ang="0">
                  <a:pos x="108" y="308"/>
                </a:cxn>
                <a:cxn ang="0">
                  <a:pos x="128" y="336"/>
                </a:cxn>
                <a:cxn ang="0">
                  <a:pos x="156" y="380"/>
                </a:cxn>
                <a:cxn ang="0">
                  <a:pos x="164" y="396"/>
                </a:cxn>
                <a:cxn ang="0">
                  <a:pos x="186" y="444"/>
                </a:cxn>
                <a:cxn ang="0">
                  <a:pos x="198" y="462"/>
                </a:cxn>
                <a:cxn ang="0">
                  <a:pos x="216" y="456"/>
                </a:cxn>
              </a:cxnLst>
              <a:rect l="T0" t="T1" r="T2" b="T3"/>
              <a:pathLst>
                <a:path w="218" h="484">
                  <a:moveTo>
                    <a:pt x="216" y="456"/>
                  </a:moveTo>
                  <a:lnTo>
                    <a:pt x="216" y="456"/>
                  </a:lnTo>
                  <a:lnTo>
                    <a:pt x="216" y="448"/>
                  </a:lnTo>
                  <a:lnTo>
                    <a:pt x="214" y="434"/>
                  </a:lnTo>
                  <a:lnTo>
                    <a:pt x="206" y="410"/>
                  </a:lnTo>
                  <a:lnTo>
                    <a:pt x="196" y="384"/>
                  </a:lnTo>
                  <a:lnTo>
                    <a:pt x="188" y="366"/>
                  </a:lnTo>
                  <a:lnTo>
                    <a:pt x="182" y="350"/>
                  </a:lnTo>
                  <a:lnTo>
                    <a:pt x="176" y="314"/>
                  </a:lnTo>
                  <a:lnTo>
                    <a:pt x="172" y="282"/>
                  </a:lnTo>
                  <a:lnTo>
                    <a:pt x="168" y="268"/>
                  </a:lnTo>
                  <a:lnTo>
                    <a:pt x="164" y="256"/>
                  </a:lnTo>
                  <a:lnTo>
                    <a:pt x="154" y="232"/>
                  </a:lnTo>
                  <a:lnTo>
                    <a:pt x="140" y="212"/>
                  </a:lnTo>
                  <a:lnTo>
                    <a:pt x="126" y="192"/>
                  </a:lnTo>
                  <a:lnTo>
                    <a:pt x="112" y="174"/>
                  </a:lnTo>
                  <a:lnTo>
                    <a:pt x="102" y="156"/>
                  </a:lnTo>
                  <a:lnTo>
                    <a:pt x="94" y="136"/>
                  </a:lnTo>
                  <a:lnTo>
                    <a:pt x="88" y="114"/>
                  </a:lnTo>
                  <a:lnTo>
                    <a:pt x="84" y="88"/>
                  </a:lnTo>
                  <a:lnTo>
                    <a:pt x="80" y="74"/>
                  </a:lnTo>
                  <a:lnTo>
                    <a:pt x="76" y="60"/>
                  </a:lnTo>
                  <a:lnTo>
                    <a:pt x="64" y="36"/>
                  </a:lnTo>
                  <a:lnTo>
                    <a:pt x="54" y="18"/>
                  </a:lnTo>
                  <a:lnTo>
                    <a:pt x="48" y="8"/>
                  </a:lnTo>
                  <a:lnTo>
                    <a:pt x="44" y="0"/>
                  </a:lnTo>
                  <a:lnTo>
                    <a:pt x="36" y="4"/>
                  </a:lnTo>
                  <a:lnTo>
                    <a:pt x="0" y="18"/>
                  </a:lnTo>
                  <a:lnTo>
                    <a:pt x="2" y="28"/>
                  </a:lnTo>
                  <a:lnTo>
                    <a:pt x="4" y="36"/>
                  </a:lnTo>
                  <a:lnTo>
                    <a:pt x="10" y="56"/>
                  </a:lnTo>
                  <a:lnTo>
                    <a:pt x="18" y="84"/>
                  </a:lnTo>
                  <a:lnTo>
                    <a:pt x="26" y="96"/>
                  </a:lnTo>
                  <a:lnTo>
                    <a:pt x="34" y="110"/>
                  </a:lnTo>
                  <a:lnTo>
                    <a:pt x="48" y="130"/>
                  </a:lnTo>
                  <a:lnTo>
                    <a:pt x="60" y="150"/>
                  </a:lnTo>
                  <a:lnTo>
                    <a:pt x="68" y="170"/>
                  </a:lnTo>
                  <a:lnTo>
                    <a:pt x="74" y="190"/>
                  </a:lnTo>
                  <a:lnTo>
                    <a:pt x="78" y="212"/>
                  </a:lnTo>
                  <a:lnTo>
                    <a:pt x="80" y="236"/>
                  </a:lnTo>
                  <a:lnTo>
                    <a:pt x="86" y="260"/>
                  </a:lnTo>
                  <a:lnTo>
                    <a:pt x="94" y="284"/>
                  </a:lnTo>
                  <a:lnTo>
                    <a:pt x="100" y="296"/>
                  </a:lnTo>
                  <a:lnTo>
                    <a:pt x="108" y="308"/>
                  </a:lnTo>
                  <a:lnTo>
                    <a:pt x="128" y="336"/>
                  </a:lnTo>
                  <a:lnTo>
                    <a:pt x="148" y="364"/>
                  </a:lnTo>
                  <a:lnTo>
                    <a:pt x="156" y="380"/>
                  </a:lnTo>
                  <a:lnTo>
                    <a:pt x="164" y="396"/>
                  </a:lnTo>
                  <a:lnTo>
                    <a:pt x="174" y="424"/>
                  </a:lnTo>
                  <a:lnTo>
                    <a:pt x="186" y="444"/>
                  </a:lnTo>
                  <a:lnTo>
                    <a:pt x="194" y="458"/>
                  </a:lnTo>
                  <a:lnTo>
                    <a:pt x="198" y="462"/>
                  </a:lnTo>
                  <a:lnTo>
                    <a:pt x="218" y="484"/>
                  </a:lnTo>
                  <a:lnTo>
                    <a:pt x="216" y="456"/>
                  </a:lnTo>
                  <a:close/>
                </a:path>
              </a:pathLst>
            </a:custGeom>
            <a:solidFill>
              <a:srgbClr val="FFC800"/>
            </a:solidFill>
            <a:ln w="9525">
              <a:noFill/>
              <a:round/>
              <a:headEnd/>
              <a:tailEnd/>
            </a:ln>
          </p:spPr>
          <p:txBody>
            <a:bodyPr/>
            <a:lstStyle/>
            <a:p>
              <a:endParaRPr lang="fi-FI"/>
            </a:p>
          </p:txBody>
        </p:sp>
        <p:sp>
          <p:nvSpPr>
            <p:cNvPr id="3116" name="Freeform 160"/>
            <p:cNvSpPr>
              <a:spLocks/>
            </p:cNvSpPr>
            <p:nvPr/>
          </p:nvSpPr>
          <p:spPr bwMode="auto">
            <a:xfrm>
              <a:off x="892175" y="949325"/>
              <a:ext cx="307975" cy="701675"/>
            </a:xfrm>
            <a:custGeom>
              <a:avLst/>
              <a:gdLst>
                <a:gd name="T0" fmla="*/ 0 w 194"/>
                <a:gd name="T1" fmla="*/ 0 h 442"/>
                <a:gd name="T2" fmla="*/ 194 w 194"/>
                <a:gd name="T3" fmla="*/ 442 h 442"/>
              </a:gdLst>
              <a:ahLst/>
              <a:cxnLst>
                <a:cxn ang="0">
                  <a:pos x="0" y="12"/>
                </a:cxn>
                <a:cxn ang="0">
                  <a:pos x="0" y="12"/>
                </a:cxn>
                <a:cxn ang="0">
                  <a:pos x="2" y="20"/>
                </a:cxn>
                <a:cxn ang="0">
                  <a:pos x="6" y="40"/>
                </a:cxn>
                <a:cxn ang="0">
                  <a:pos x="16" y="64"/>
                </a:cxn>
                <a:cxn ang="0">
                  <a:pos x="22" y="76"/>
                </a:cxn>
                <a:cxn ang="0">
                  <a:pos x="30" y="88"/>
                </a:cxn>
                <a:cxn ang="0">
                  <a:pos x="30" y="88"/>
                </a:cxn>
                <a:cxn ang="0">
                  <a:pos x="44" y="110"/>
                </a:cxn>
                <a:cxn ang="0">
                  <a:pos x="56" y="130"/>
                </a:cxn>
                <a:cxn ang="0">
                  <a:pos x="66" y="152"/>
                </a:cxn>
                <a:cxn ang="0">
                  <a:pos x="72" y="174"/>
                </a:cxn>
                <a:cxn ang="0">
                  <a:pos x="72" y="174"/>
                </a:cxn>
                <a:cxn ang="0">
                  <a:pos x="76" y="200"/>
                </a:cxn>
                <a:cxn ang="0">
                  <a:pos x="80" y="230"/>
                </a:cxn>
                <a:cxn ang="0">
                  <a:pos x="84" y="244"/>
                </a:cxn>
                <a:cxn ang="0">
                  <a:pos x="88" y="260"/>
                </a:cxn>
                <a:cxn ang="0">
                  <a:pos x="96" y="274"/>
                </a:cxn>
                <a:cxn ang="0">
                  <a:pos x="104" y="288"/>
                </a:cxn>
                <a:cxn ang="0">
                  <a:pos x="104" y="288"/>
                </a:cxn>
                <a:cxn ang="0">
                  <a:pos x="138" y="334"/>
                </a:cxn>
                <a:cxn ang="0">
                  <a:pos x="150" y="354"/>
                </a:cxn>
                <a:cxn ang="0">
                  <a:pos x="162" y="380"/>
                </a:cxn>
                <a:cxn ang="0">
                  <a:pos x="162" y="380"/>
                </a:cxn>
                <a:cxn ang="0">
                  <a:pos x="172" y="406"/>
                </a:cxn>
                <a:cxn ang="0">
                  <a:pos x="182" y="424"/>
                </a:cxn>
                <a:cxn ang="0">
                  <a:pos x="194" y="442"/>
                </a:cxn>
                <a:cxn ang="0">
                  <a:pos x="194" y="442"/>
                </a:cxn>
                <a:cxn ang="0">
                  <a:pos x="194" y="442"/>
                </a:cxn>
                <a:cxn ang="0">
                  <a:pos x="192" y="422"/>
                </a:cxn>
                <a:cxn ang="0">
                  <a:pos x="186" y="400"/>
                </a:cxn>
                <a:cxn ang="0">
                  <a:pos x="174" y="374"/>
                </a:cxn>
                <a:cxn ang="0">
                  <a:pos x="174" y="374"/>
                </a:cxn>
                <a:cxn ang="0">
                  <a:pos x="164" y="350"/>
                </a:cxn>
                <a:cxn ang="0">
                  <a:pos x="158" y="326"/>
                </a:cxn>
                <a:cxn ang="0">
                  <a:pos x="150" y="270"/>
                </a:cxn>
                <a:cxn ang="0">
                  <a:pos x="150" y="270"/>
                </a:cxn>
                <a:cxn ang="0">
                  <a:pos x="146" y="254"/>
                </a:cxn>
                <a:cxn ang="0">
                  <a:pos x="140" y="238"/>
                </a:cxn>
                <a:cxn ang="0">
                  <a:pos x="132" y="224"/>
                </a:cxn>
                <a:cxn ang="0">
                  <a:pos x="124" y="210"/>
                </a:cxn>
                <a:cxn ang="0">
                  <a:pos x="108" y="186"/>
                </a:cxn>
                <a:cxn ang="0">
                  <a:pos x="92" y="166"/>
                </a:cxn>
                <a:cxn ang="0">
                  <a:pos x="92" y="166"/>
                </a:cxn>
                <a:cxn ang="0">
                  <a:pos x="80" y="146"/>
                </a:cxn>
                <a:cxn ang="0">
                  <a:pos x="72" y="124"/>
                </a:cxn>
                <a:cxn ang="0">
                  <a:pos x="66" y="102"/>
                </a:cxn>
                <a:cxn ang="0">
                  <a:pos x="62" y="76"/>
                </a:cxn>
                <a:cxn ang="0">
                  <a:pos x="62" y="76"/>
                </a:cxn>
                <a:cxn ang="0">
                  <a:pos x="58" y="62"/>
                </a:cxn>
                <a:cxn ang="0">
                  <a:pos x="54" y="48"/>
                </a:cxn>
                <a:cxn ang="0">
                  <a:pos x="42" y="24"/>
                </a:cxn>
                <a:cxn ang="0">
                  <a:pos x="32" y="8"/>
                </a:cxn>
                <a:cxn ang="0">
                  <a:pos x="28" y="0"/>
                </a:cxn>
                <a:cxn ang="0">
                  <a:pos x="0" y="12"/>
                </a:cxn>
              </a:cxnLst>
              <a:rect l="T0" t="T1" r="T2" b="T3"/>
              <a:pathLst>
                <a:path w="194" h="442">
                  <a:moveTo>
                    <a:pt x="0" y="12"/>
                  </a:moveTo>
                  <a:lnTo>
                    <a:pt x="0" y="12"/>
                  </a:lnTo>
                  <a:lnTo>
                    <a:pt x="2" y="20"/>
                  </a:lnTo>
                  <a:lnTo>
                    <a:pt x="6" y="40"/>
                  </a:lnTo>
                  <a:lnTo>
                    <a:pt x="16" y="64"/>
                  </a:lnTo>
                  <a:lnTo>
                    <a:pt x="22" y="76"/>
                  </a:lnTo>
                  <a:lnTo>
                    <a:pt x="30" y="88"/>
                  </a:lnTo>
                  <a:lnTo>
                    <a:pt x="44" y="110"/>
                  </a:lnTo>
                  <a:lnTo>
                    <a:pt x="56" y="130"/>
                  </a:lnTo>
                  <a:lnTo>
                    <a:pt x="66" y="152"/>
                  </a:lnTo>
                  <a:lnTo>
                    <a:pt x="72" y="174"/>
                  </a:lnTo>
                  <a:lnTo>
                    <a:pt x="76" y="200"/>
                  </a:lnTo>
                  <a:lnTo>
                    <a:pt x="80" y="230"/>
                  </a:lnTo>
                  <a:lnTo>
                    <a:pt x="84" y="244"/>
                  </a:lnTo>
                  <a:lnTo>
                    <a:pt x="88" y="260"/>
                  </a:lnTo>
                  <a:lnTo>
                    <a:pt x="96" y="274"/>
                  </a:lnTo>
                  <a:lnTo>
                    <a:pt x="104" y="288"/>
                  </a:lnTo>
                  <a:lnTo>
                    <a:pt x="138" y="334"/>
                  </a:lnTo>
                  <a:lnTo>
                    <a:pt x="150" y="354"/>
                  </a:lnTo>
                  <a:lnTo>
                    <a:pt x="162" y="380"/>
                  </a:lnTo>
                  <a:lnTo>
                    <a:pt x="172" y="406"/>
                  </a:lnTo>
                  <a:lnTo>
                    <a:pt x="182" y="424"/>
                  </a:lnTo>
                  <a:lnTo>
                    <a:pt x="194" y="442"/>
                  </a:lnTo>
                  <a:lnTo>
                    <a:pt x="192" y="422"/>
                  </a:lnTo>
                  <a:lnTo>
                    <a:pt x="186" y="400"/>
                  </a:lnTo>
                  <a:lnTo>
                    <a:pt x="174" y="374"/>
                  </a:lnTo>
                  <a:lnTo>
                    <a:pt x="164" y="350"/>
                  </a:lnTo>
                  <a:lnTo>
                    <a:pt x="158" y="326"/>
                  </a:lnTo>
                  <a:lnTo>
                    <a:pt x="150" y="270"/>
                  </a:lnTo>
                  <a:lnTo>
                    <a:pt x="146" y="254"/>
                  </a:lnTo>
                  <a:lnTo>
                    <a:pt x="140" y="238"/>
                  </a:lnTo>
                  <a:lnTo>
                    <a:pt x="132" y="224"/>
                  </a:lnTo>
                  <a:lnTo>
                    <a:pt x="124" y="210"/>
                  </a:lnTo>
                  <a:lnTo>
                    <a:pt x="108" y="186"/>
                  </a:lnTo>
                  <a:lnTo>
                    <a:pt x="92" y="166"/>
                  </a:lnTo>
                  <a:lnTo>
                    <a:pt x="80" y="146"/>
                  </a:lnTo>
                  <a:lnTo>
                    <a:pt x="72" y="124"/>
                  </a:lnTo>
                  <a:lnTo>
                    <a:pt x="66" y="102"/>
                  </a:lnTo>
                  <a:lnTo>
                    <a:pt x="62" y="76"/>
                  </a:lnTo>
                  <a:lnTo>
                    <a:pt x="58" y="62"/>
                  </a:lnTo>
                  <a:lnTo>
                    <a:pt x="54" y="48"/>
                  </a:lnTo>
                  <a:lnTo>
                    <a:pt x="42" y="24"/>
                  </a:lnTo>
                  <a:lnTo>
                    <a:pt x="32" y="8"/>
                  </a:lnTo>
                  <a:lnTo>
                    <a:pt x="28" y="0"/>
                  </a:lnTo>
                  <a:lnTo>
                    <a:pt x="0" y="12"/>
                  </a:lnTo>
                  <a:close/>
                </a:path>
              </a:pathLst>
            </a:custGeom>
            <a:solidFill>
              <a:srgbClr val="FF7F00"/>
            </a:solidFill>
            <a:ln w="9525">
              <a:noFill/>
              <a:round/>
              <a:headEnd/>
              <a:tailEnd/>
            </a:ln>
          </p:spPr>
          <p:txBody>
            <a:bodyPr/>
            <a:lstStyle/>
            <a:p>
              <a:endParaRPr lang="fi-FI"/>
            </a:p>
          </p:txBody>
        </p:sp>
        <p:sp>
          <p:nvSpPr>
            <p:cNvPr id="3117" name="Freeform 161"/>
            <p:cNvSpPr>
              <a:spLocks/>
            </p:cNvSpPr>
            <p:nvPr/>
          </p:nvSpPr>
          <p:spPr bwMode="auto">
            <a:xfrm>
              <a:off x="1041400" y="1270000"/>
              <a:ext cx="66675" cy="155575"/>
            </a:xfrm>
            <a:custGeom>
              <a:avLst/>
              <a:gdLst>
                <a:gd name="T0" fmla="*/ 0 w 42"/>
                <a:gd name="T1" fmla="*/ 0 h 98"/>
                <a:gd name="T2" fmla="*/ 42 w 42"/>
                <a:gd name="T3" fmla="*/ 98 h 98"/>
              </a:gdLst>
              <a:ahLst/>
              <a:cxnLst>
                <a:cxn ang="0">
                  <a:pos x="32" y="44"/>
                </a:cxn>
                <a:cxn ang="0">
                  <a:pos x="32" y="44"/>
                </a:cxn>
                <a:cxn ang="0">
                  <a:pos x="24" y="30"/>
                </a:cxn>
                <a:cxn ang="0">
                  <a:pos x="16" y="16"/>
                </a:cxn>
                <a:cxn ang="0">
                  <a:pos x="8" y="6"/>
                </a:cxn>
                <a:cxn ang="0">
                  <a:pos x="0" y="0"/>
                </a:cxn>
                <a:cxn ang="0">
                  <a:pos x="0" y="0"/>
                </a:cxn>
                <a:cxn ang="0">
                  <a:pos x="0" y="10"/>
                </a:cxn>
                <a:cxn ang="0">
                  <a:pos x="2" y="22"/>
                </a:cxn>
                <a:cxn ang="0">
                  <a:pos x="6" y="38"/>
                </a:cxn>
                <a:cxn ang="0">
                  <a:pos x="12" y="54"/>
                </a:cxn>
                <a:cxn ang="0">
                  <a:pos x="12" y="54"/>
                </a:cxn>
                <a:cxn ang="0">
                  <a:pos x="18" y="68"/>
                </a:cxn>
                <a:cxn ang="0">
                  <a:pos x="26" y="82"/>
                </a:cxn>
                <a:cxn ang="0">
                  <a:pos x="34" y="92"/>
                </a:cxn>
                <a:cxn ang="0">
                  <a:pos x="42" y="98"/>
                </a:cxn>
                <a:cxn ang="0">
                  <a:pos x="42" y="98"/>
                </a:cxn>
                <a:cxn ang="0">
                  <a:pos x="42" y="88"/>
                </a:cxn>
                <a:cxn ang="0">
                  <a:pos x="40" y="76"/>
                </a:cxn>
                <a:cxn ang="0">
                  <a:pos x="36" y="60"/>
                </a:cxn>
                <a:cxn ang="0">
                  <a:pos x="32" y="44"/>
                </a:cxn>
                <a:cxn ang="0">
                  <a:pos x="32" y="44"/>
                </a:cxn>
              </a:cxnLst>
              <a:rect l="T0" t="T1" r="T2" b="T3"/>
              <a:pathLst>
                <a:path w="42" h="98">
                  <a:moveTo>
                    <a:pt x="32" y="44"/>
                  </a:moveTo>
                  <a:lnTo>
                    <a:pt x="32" y="44"/>
                  </a:lnTo>
                  <a:lnTo>
                    <a:pt x="24" y="30"/>
                  </a:lnTo>
                  <a:lnTo>
                    <a:pt x="16" y="16"/>
                  </a:lnTo>
                  <a:lnTo>
                    <a:pt x="8" y="6"/>
                  </a:lnTo>
                  <a:lnTo>
                    <a:pt x="0" y="0"/>
                  </a:lnTo>
                  <a:lnTo>
                    <a:pt x="0" y="10"/>
                  </a:lnTo>
                  <a:lnTo>
                    <a:pt x="2" y="22"/>
                  </a:lnTo>
                  <a:lnTo>
                    <a:pt x="6" y="38"/>
                  </a:lnTo>
                  <a:lnTo>
                    <a:pt x="12" y="54"/>
                  </a:lnTo>
                  <a:lnTo>
                    <a:pt x="18" y="68"/>
                  </a:lnTo>
                  <a:lnTo>
                    <a:pt x="26" y="82"/>
                  </a:lnTo>
                  <a:lnTo>
                    <a:pt x="34" y="92"/>
                  </a:lnTo>
                  <a:lnTo>
                    <a:pt x="42" y="98"/>
                  </a:lnTo>
                  <a:lnTo>
                    <a:pt x="42" y="88"/>
                  </a:lnTo>
                  <a:lnTo>
                    <a:pt x="40" y="76"/>
                  </a:lnTo>
                  <a:lnTo>
                    <a:pt x="36" y="60"/>
                  </a:lnTo>
                  <a:lnTo>
                    <a:pt x="32" y="44"/>
                  </a:lnTo>
                  <a:close/>
                </a:path>
              </a:pathLst>
            </a:custGeom>
            <a:solidFill>
              <a:srgbClr val="FFC800"/>
            </a:solidFill>
            <a:ln w="9525">
              <a:noFill/>
              <a:round/>
              <a:headEnd/>
              <a:tailEnd/>
            </a:ln>
          </p:spPr>
          <p:txBody>
            <a:bodyPr/>
            <a:lstStyle/>
            <a:p>
              <a:endParaRPr lang="fi-FI"/>
            </a:p>
          </p:txBody>
        </p:sp>
        <p:sp>
          <p:nvSpPr>
            <p:cNvPr id="3118" name="Freeform 162"/>
            <p:cNvSpPr>
              <a:spLocks/>
            </p:cNvSpPr>
            <p:nvPr/>
          </p:nvSpPr>
          <p:spPr bwMode="auto">
            <a:xfrm>
              <a:off x="546100" y="927100"/>
              <a:ext cx="346075" cy="768350"/>
            </a:xfrm>
            <a:custGeom>
              <a:avLst/>
              <a:gdLst>
                <a:gd name="T0" fmla="*/ 0 w 218"/>
                <a:gd name="T1" fmla="*/ 0 h 484"/>
                <a:gd name="T2" fmla="*/ 218 w 218"/>
                <a:gd name="T3" fmla="*/ 484 h 484"/>
              </a:gdLst>
              <a:ahLst/>
              <a:cxnLst>
                <a:cxn ang="0">
                  <a:pos x="20" y="462"/>
                </a:cxn>
                <a:cxn ang="0">
                  <a:pos x="32" y="444"/>
                </a:cxn>
                <a:cxn ang="0">
                  <a:pos x="54" y="396"/>
                </a:cxn>
                <a:cxn ang="0">
                  <a:pos x="54" y="396"/>
                </a:cxn>
                <a:cxn ang="0">
                  <a:pos x="70" y="364"/>
                </a:cxn>
                <a:cxn ang="0">
                  <a:pos x="110" y="308"/>
                </a:cxn>
                <a:cxn ang="0">
                  <a:pos x="118" y="296"/>
                </a:cxn>
                <a:cxn ang="0">
                  <a:pos x="132" y="260"/>
                </a:cxn>
                <a:cxn ang="0">
                  <a:pos x="140" y="212"/>
                </a:cxn>
                <a:cxn ang="0">
                  <a:pos x="144" y="190"/>
                </a:cxn>
                <a:cxn ang="0">
                  <a:pos x="158" y="150"/>
                </a:cxn>
                <a:cxn ang="0">
                  <a:pos x="184" y="110"/>
                </a:cxn>
                <a:cxn ang="0">
                  <a:pos x="192" y="96"/>
                </a:cxn>
                <a:cxn ang="0">
                  <a:pos x="208" y="58"/>
                </a:cxn>
                <a:cxn ang="0">
                  <a:pos x="216" y="28"/>
                </a:cxn>
                <a:cxn ang="0">
                  <a:pos x="210" y="16"/>
                </a:cxn>
                <a:cxn ang="0">
                  <a:pos x="170" y="8"/>
                </a:cxn>
                <a:cxn ang="0">
                  <a:pos x="164" y="16"/>
                </a:cxn>
                <a:cxn ang="0">
                  <a:pos x="142" y="60"/>
                </a:cxn>
                <a:cxn ang="0">
                  <a:pos x="134" y="88"/>
                </a:cxn>
                <a:cxn ang="0">
                  <a:pos x="130" y="114"/>
                </a:cxn>
                <a:cxn ang="0">
                  <a:pos x="116" y="156"/>
                </a:cxn>
                <a:cxn ang="0">
                  <a:pos x="92" y="192"/>
                </a:cxn>
                <a:cxn ang="0">
                  <a:pos x="78" y="212"/>
                </a:cxn>
                <a:cxn ang="0">
                  <a:pos x="54" y="256"/>
                </a:cxn>
                <a:cxn ang="0">
                  <a:pos x="46" y="282"/>
                </a:cxn>
                <a:cxn ang="0">
                  <a:pos x="42" y="314"/>
                </a:cxn>
                <a:cxn ang="0">
                  <a:pos x="30" y="366"/>
                </a:cxn>
                <a:cxn ang="0">
                  <a:pos x="22" y="384"/>
                </a:cxn>
                <a:cxn ang="0">
                  <a:pos x="4" y="434"/>
                </a:cxn>
                <a:cxn ang="0">
                  <a:pos x="2" y="456"/>
                </a:cxn>
                <a:cxn ang="0">
                  <a:pos x="20" y="462"/>
                </a:cxn>
              </a:cxnLst>
              <a:rect l="T0" t="T1" r="T2" b="T3"/>
              <a:pathLst>
                <a:path w="218" h="484">
                  <a:moveTo>
                    <a:pt x="20" y="462"/>
                  </a:moveTo>
                  <a:lnTo>
                    <a:pt x="20" y="462"/>
                  </a:lnTo>
                  <a:lnTo>
                    <a:pt x="24" y="458"/>
                  </a:lnTo>
                  <a:lnTo>
                    <a:pt x="32" y="444"/>
                  </a:lnTo>
                  <a:lnTo>
                    <a:pt x="44" y="424"/>
                  </a:lnTo>
                  <a:lnTo>
                    <a:pt x="54" y="396"/>
                  </a:lnTo>
                  <a:lnTo>
                    <a:pt x="62" y="380"/>
                  </a:lnTo>
                  <a:lnTo>
                    <a:pt x="70" y="364"/>
                  </a:lnTo>
                  <a:lnTo>
                    <a:pt x="90" y="336"/>
                  </a:lnTo>
                  <a:lnTo>
                    <a:pt x="110" y="308"/>
                  </a:lnTo>
                  <a:lnTo>
                    <a:pt x="118" y="296"/>
                  </a:lnTo>
                  <a:lnTo>
                    <a:pt x="124" y="284"/>
                  </a:lnTo>
                  <a:lnTo>
                    <a:pt x="132" y="260"/>
                  </a:lnTo>
                  <a:lnTo>
                    <a:pt x="138" y="236"/>
                  </a:lnTo>
                  <a:lnTo>
                    <a:pt x="140" y="212"/>
                  </a:lnTo>
                  <a:lnTo>
                    <a:pt x="144" y="190"/>
                  </a:lnTo>
                  <a:lnTo>
                    <a:pt x="150" y="170"/>
                  </a:lnTo>
                  <a:lnTo>
                    <a:pt x="158" y="150"/>
                  </a:lnTo>
                  <a:lnTo>
                    <a:pt x="170" y="130"/>
                  </a:lnTo>
                  <a:lnTo>
                    <a:pt x="184" y="110"/>
                  </a:lnTo>
                  <a:lnTo>
                    <a:pt x="192" y="96"/>
                  </a:lnTo>
                  <a:lnTo>
                    <a:pt x="198" y="84"/>
                  </a:lnTo>
                  <a:lnTo>
                    <a:pt x="208" y="58"/>
                  </a:lnTo>
                  <a:lnTo>
                    <a:pt x="214" y="38"/>
                  </a:lnTo>
                  <a:lnTo>
                    <a:pt x="216" y="28"/>
                  </a:lnTo>
                  <a:lnTo>
                    <a:pt x="218" y="18"/>
                  </a:lnTo>
                  <a:lnTo>
                    <a:pt x="210" y="16"/>
                  </a:lnTo>
                  <a:lnTo>
                    <a:pt x="174" y="0"/>
                  </a:lnTo>
                  <a:lnTo>
                    <a:pt x="170" y="8"/>
                  </a:lnTo>
                  <a:lnTo>
                    <a:pt x="164" y="16"/>
                  </a:lnTo>
                  <a:lnTo>
                    <a:pt x="154" y="34"/>
                  </a:lnTo>
                  <a:lnTo>
                    <a:pt x="142" y="60"/>
                  </a:lnTo>
                  <a:lnTo>
                    <a:pt x="138" y="74"/>
                  </a:lnTo>
                  <a:lnTo>
                    <a:pt x="134" y="88"/>
                  </a:lnTo>
                  <a:lnTo>
                    <a:pt x="130" y="114"/>
                  </a:lnTo>
                  <a:lnTo>
                    <a:pt x="124" y="136"/>
                  </a:lnTo>
                  <a:lnTo>
                    <a:pt x="116" y="156"/>
                  </a:lnTo>
                  <a:lnTo>
                    <a:pt x="106" y="174"/>
                  </a:lnTo>
                  <a:lnTo>
                    <a:pt x="92" y="192"/>
                  </a:lnTo>
                  <a:lnTo>
                    <a:pt x="78" y="212"/>
                  </a:lnTo>
                  <a:lnTo>
                    <a:pt x="64" y="232"/>
                  </a:lnTo>
                  <a:lnTo>
                    <a:pt x="54" y="256"/>
                  </a:lnTo>
                  <a:lnTo>
                    <a:pt x="50" y="268"/>
                  </a:lnTo>
                  <a:lnTo>
                    <a:pt x="46" y="282"/>
                  </a:lnTo>
                  <a:lnTo>
                    <a:pt x="42" y="314"/>
                  </a:lnTo>
                  <a:lnTo>
                    <a:pt x="36" y="350"/>
                  </a:lnTo>
                  <a:lnTo>
                    <a:pt x="30" y="366"/>
                  </a:lnTo>
                  <a:lnTo>
                    <a:pt x="22" y="384"/>
                  </a:lnTo>
                  <a:lnTo>
                    <a:pt x="12" y="410"/>
                  </a:lnTo>
                  <a:lnTo>
                    <a:pt x="4" y="434"/>
                  </a:lnTo>
                  <a:lnTo>
                    <a:pt x="2" y="448"/>
                  </a:lnTo>
                  <a:lnTo>
                    <a:pt x="2" y="456"/>
                  </a:lnTo>
                  <a:lnTo>
                    <a:pt x="0" y="484"/>
                  </a:lnTo>
                  <a:lnTo>
                    <a:pt x="20" y="462"/>
                  </a:lnTo>
                  <a:close/>
                </a:path>
              </a:pathLst>
            </a:custGeom>
            <a:solidFill>
              <a:srgbClr val="FFC800"/>
            </a:solidFill>
            <a:ln w="9525">
              <a:noFill/>
              <a:round/>
              <a:headEnd/>
              <a:tailEnd/>
            </a:ln>
          </p:spPr>
          <p:txBody>
            <a:bodyPr/>
            <a:lstStyle/>
            <a:p>
              <a:endParaRPr lang="fi-FI"/>
            </a:p>
          </p:txBody>
        </p:sp>
        <p:sp>
          <p:nvSpPr>
            <p:cNvPr id="3119" name="Freeform 163"/>
            <p:cNvSpPr>
              <a:spLocks/>
            </p:cNvSpPr>
            <p:nvPr/>
          </p:nvSpPr>
          <p:spPr bwMode="auto">
            <a:xfrm>
              <a:off x="565150" y="949325"/>
              <a:ext cx="307975" cy="701675"/>
            </a:xfrm>
            <a:custGeom>
              <a:avLst/>
              <a:gdLst>
                <a:gd name="T0" fmla="*/ 0 w 194"/>
                <a:gd name="T1" fmla="*/ 0 h 442"/>
                <a:gd name="T2" fmla="*/ 194 w 194"/>
                <a:gd name="T3" fmla="*/ 442 h 442"/>
              </a:gdLst>
              <a:ahLst/>
              <a:cxnLst>
                <a:cxn ang="0">
                  <a:pos x="166" y="0"/>
                </a:cxn>
                <a:cxn ang="0">
                  <a:pos x="166" y="0"/>
                </a:cxn>
                <a:cxn ang="0">
                  <a:pos x="162" y="8"/>
                </a:cxn>
                <a:cxn ang="0">
                  <a:pos x="152" y="24"/>
                </a:cxn>
                <a:cxn ang="0">
                  <a:pos x="140" y="48"/>
                </a:cxn>
                <a:cxn ang="0">
                  <a:pos x="136" y="62"/>
                </a:cxn>
                <a:cxn ang="0">
                  <a:pos x="132" y="76"/>
                </a:cxn>
                <a:cxn ang="0">
                  <a:pos x="132" y="76"/>
                </a:cxn>
                <a:cxn ang="0">
                  <a:pos x="128" y="102"/>
                </a:cxn>
                <a:cxn ang="0">
                  <a:pos x="122" y="124"/>
                </a:cxn>
                <a:cxn ang="0">
                  <a:pos x="114" y="146"/>
                </a:cxn>
                <a:cxn ang="0">
                  <a:pos x="102" y="166"/>
                </a:cxn>
                <a:cxn ang="0">
                  <a:pos x="102" y="166"/>
                </a:cxn>
                <a:cxn ang="0">
                  <a:pos x="86" y="186"/>
                </a:cxn>
                <a:cxn ang="0">
                  <a:pos x="70" y="210"/>
                </a:cxn>
                <a:cxn ang="0">
                  <a:pos x="62" y="224"/>
                </a:cxn>
                <a:cxn ang="0">
                  <a:pos x="54" y="238"/>
                </a:cxn>
                <a:cxn ang="0">
                  <a:pos x="48" y="254"/>
                </a:cxn>
                <a:cxn ang="0">
                  <a:pos x="44" y="270"/>
                </a:cxn>
                <a:cxn ang="0">
                  <a:pos x="44" y="270"/>
                </a:cxn>
                <a:cxn ang="0">
                  <a:pos x="36" y="326"/>
                </a:cxn>
                <a:cxn ang="0">
                  <a:pos x="30" y="350"/>
                </a:cxn>
                <a:cxn ang="0">
                  <a:pos x="20" y="374"/>
                </a:cxn>
                <a:cxn ang="0">
                  <a:pos x="20" y="374"/>
                </a:cxn>
                <a:cxn ang="0">
                  <a:pos x="8" y="400"/>
                </a:cxn>
                <a:cxn ang="0">
                  <a:pos x="2" y="422"/>
                </a:cxn>
                <a:cxn ang="0">
                  <a:pos x="0" y="442"/>
                </a:cxn>
                <a:cxn ang="0">
                  <a:pos x="0" y="442"/>
                </a:cxn>
                <a:cxn ang="0">
                  <a:pos x="0" y="442"/>
                </a:cxn>
                <a:cxn ang="0">
                  <a:pos x="12" y="424"/>
                </a:cxn>
                <a:cxn ang="0">
                  <a:pos x="22" y="406"/>
                </a:cxn>
                <a:cxn ang="0">
                  <a:pos x="32" y="380"/>
                </a:cxn>
                <a:cxn ang="0">
                  <a:pos x="32" y="380"/>
                </a:cxn>
                <a:cxn ang="0">
                  <a:pos x="44" y="354"/>
                </a:cxn>
                <a:cxn ang="0">
                  <a:pos x="56" y="334"/>
                </a:cxn>
                <a:cxn ang="0">
                  <a:pos x="90" y="288"/>
                </a:cxn>
                <a:cxn ang="0">
                  <a:pos x="90" y="288"/>
                </a:cxn>
                <a:cxn ang="0">
                  <a:pos x="98" y="274"/>
                </a:cxn>
                <a:cxn ang="0">
                  <a:pos x="106" y="260"/>
                </a:cxn>
                <a:cxn ang="0">
                  <a:pos x="110" y="244"/>
                </a:cxn>
                <a:cxn ang="0">
                  <a:pos x="114" y="228"/>
                </a:cxn>
                <a:cxn ang="0">
                  <a:pos x="118" y="200"/>
                </a:cxn>
                <a:cxn ang="0">
                  <a:pos x="122" y="174"/>
                </a:cxn>
                <a:cxn ang="0">
                  <a:pos x="122" y="174"/>
                </a:cxn>
                <a:cxn ang="0">
                  <a:pos x="128" y="152"/>
                </a:cxn>
                <a:cxn ang="0">
                  <a:pos x="138" y="130"/>
                </a:cxn>
                <a:cxn ang="0">
                  <a:pos x="150" y="110"/>
                </a:cxn>
                <a:cxn ang="0">
                  <a:pos x="164" y="88"/>
                </a:cxn>
                <a:cxn ang="0">
                  <a:pos x="164" y="88"/>
                </a:cxn>
                <a:cxn ang="0">
                  <a:pos x="172" y="76"/>
                </a:cxn>
                <a:cxn ang="0">
                  <a:pos x="178" y="64"/>
                </a:cxn>
                <a:cxn ang="0">
                  <a:pos x="188" y="40"/>
                </a:cxn>
                <a:cxn ang="0">
                  <a:pos x="192" y="20"/>
                </a:cxn>
                <a:cxn ang="0">
                  <a:pos x="194" y="12"/>
                </a:cxn>
                <a:cxn ang="0">
                  <a:pos x="166" y="0"/>
                </a:cxn>
              </a:cxnLst>
              <a:rect l="T0" t="T1" r="T2" b="T3"/>
              <a:pathLst>
                <a:path w="194" h="442">
                  <a:moveTo>
                    <a:pt x="166" y="0"/>
                  </a:moveTo>
                  <a:lnTo>
                    <a:pt x="166" y="0"/>
                  </a:lnTo>
                  <a:lnTo>
                    <a:pt x="162" y="8"/>
                  </a:lnTo>
                  <a:lnTo>
                    <a:pt x="152" y="24"/>
                  </a:lnTo>
                  <a:lnTo>
                    <a:pt x="140" y="48"/>
                  </a:lnTo>
                  <a:lnTo>
                    <a:pt x="136" y="62"/>
                  </a:lnTo>
                  <a:lnTo>
                    <a:pt x="132" y="76"/>
                  </a:lnTo>
                  <a:lnTo>
                    <a:pt x="128" y="102"/>
                  </a:lnTo>
                  <a:lnTo>
                    <a:pt x="122" y="124"/>
                  </a:lnTo>
                  <a:lnTo>
                    <a:pt x="114" y="146"/>
                  </a:lnTo>
                  <a:lnTo>
                    <a:pt x="102" y="166"/>
                  </a:lnTo>
                  <a:lnTo>
                    <a:pt x="86" y="186"/>
                  </a:lnTo>
                  <a:lnTo>
                    <a:pt x="70" y="210"/>
                  </a:lnTo>
                  <a:lnTo>
                    <a:pt x="62" y="224"/>
                  </a:lnTo>
                  <a:lnTo>
                    <a:pt x="54" y="238"/>
                  </a:lnTo>
                  <a:lnTo>
                    <a:pt x="48" y="254"/>
                  </a:lnTo>
                  <a:lnTo>
                    <a:pt x="44" y="270"/>
                  </a:lnTo>
                  <a:lnTo>
                    <a:pt x="36" y="326"/>
                  </a:lnTo>
                  <a:lnTo>
                    <a:pt x="30" y="350"/>
                  </a:lnTo>
                  <a:lnTo>
                    <a:pt x="20" y="374"/>
                  </a:lnTo>
                  <a:lnTo>
                    <a:pt x="8" y="400"/>
                  </a:lnTo>
                  <a:lnTo>
                    <a:pt x="2" y="422"/>
                  </a:lnTo>
                  <a:lnTo>
                    <a:pt x="0" y="442"/>
                  </a:lnTo>
                  <a:lnTo>
                    <a:pt x="12" y="424"/>
                  </a:lnTo>
                  <a:lnTo>
                    <a:pt x="22" y="406"/>
                  </a:lnTo>
                  <a:lnTo>
                    <a:pt x="32" y="380"/>
                  </a:lnTo>
                  <a:lnTo>
                    <a:pt x="44" y="354"/>
                  </a:lnTo>
                  <a:lnTo>
                    <a:pt x="56" y="334"/>
                  </a:lnTo>
                  <a:lnTo>
                    <a:pt x="90" y="288"/>
                  </a:lnTo>
                  <a:lnTo>
                    <a:pt x="98" y="274"/>
                  </a:lnTo>
                  <a:lnTo>
                    <a:pt x="106" y="260"/>
                  </a:lnTo>
                  <a:lnTo>
                    <a:pt x="110" y="244"/>
                  </a:lnTo>
                  <a:lnTo>
                    <a:pt x="114" y="228"/>
                  </a:lnTo>
                  <a:lnTo>
                    <a:pt x="118" y="200"/>
                  </a:lnTo>
                  <a:lnTo>
                    <a:pt x="122" y="174"/>
                  </a:lnTo>
                  <a:lnTo>
                    <a:pt x="128" y="152"/>
                  </a:lnTo>
                  <a:lnTo>
                    <a:pt x="138" y="130"/>
                  </a:lnTo>
                  <a:lnTo>
                    <a:pt x="150" y="110"/>
                  </a:lnTo>
                  <a:lnTo>
                    <a:pt x="164" y="88"/>
                  </a:lnTo>
                  <a:lnTo>
                    <a:pt x="172" y="76"/>
                  </a:lnTo>
                  <a:lnTo>
                    <a:pt x="178" y="64"/>
                  </a:lnTo>
                  <a:lnTo>
                    <a:pt x="188" y="40"/>
                  </a:lnTo>
                  <a:lnTo>
                    <a:pt x="192" y="20"/>
                  </a:lnTo>
                  <a:lnTo>
                    <a:pt x="194" y="12"/>
                  </a:lnTo>
                  <a:lnTo>
                    <a:pt x="166" y="0"/>
                  </a:lnTo>
                  <a:close/>
                </a:path>
              </a:pathLst>
            </a:custGeom>
            <a:solidFill>
              <a:srgbClr val="FF7F00"/>
            </a:solidFill>
            <a:ln w="9525">
              <a:noFill/>
              <a:round/>
              <a:headEnd/>
              <a:tailEnd/>
            </a:ln>
          </p:spPr>
          <p:txBody>
            <a:bodyPr/>
            <a:lstStyle/>
            <a:p>
              <a:endParaRPr lang="fi-FI"/>
            </a:p>
          </p:txBody>
        </p:sp>
        <p:sp>
          <p:nvSpPr>
            <p:cNvPr id="3120" name="Freeform 164"/>
            <p:cNvSpPr>
              <a:spLocks/>
            </p:cNvSpPr>
            <p:nvPr/>
          </p:nvSpPr>
          <p:spPr bwMode="auto">
            <a:xfrm>
              <a:off x="657225" y="1270000"/>
              <a:ext cx="66675" cy="155575"/>
            </a:xfrm>
            <a:custGeom>
              <a:avLst/>
              <a:gdLst>
                <a:gd name="T0" fmla="*/ 0 w 42"/>
                <a:gd name="T1" fmla="*/ 0 h 98"/>
                <a:gd name="T2" fmla="*/ 42 w 42"/>
                <a:gd name="T3" fmla="*/ 98 h 98"/>
              </a:gdLst>
              <a:ahLst/>
              <a:cxnLst>
                <a:cxn ang="0">
                  <a:pos x="30" y="54"/>
                </a:cxn>
                <a:cxn ang="0">
                  <a:pos x="30" y="54"/>
                </a:cxn>
                <a:cxn ang="0">
                  <a:pos x="36" y="38"/>
                </a:cxn>
                <a:cxn ang="0">
                  <a:pos x="40" y="22"/>
                </a:cxn>
                <a:cxn ang="0">
                  <a:pos x="42" y="10"/>
                </a:cxn>
                <a:cxn ang="0">
                  <a:pos x="42" y="0"/>
                </a:cxn>
                <a:cxn ang="0">
                  <a:pos x="42" y="0"/>
                </a:cxn>
                <a:cxn ang="0">
                  <a:pos x="34" y="6"/>
                </a:cxn>
                <a:cxn ang="0">
                  <a:pos x="26" y="16"/>
                </a:cxn>
                <a:cxn ang="0">
                  <a:pos x="18" y="30"/>
                </a:cxn>
                <a:cxn ang="0">
                  <a:pos x="10" y="44"/>
                </a:cxn>
                <a:cxn ang="0">
                  <a:pos x="10" y="44"/>
                </a:cxn>
                <a:cxn ang="0">
                  <a:pos x="6" y="60"/>
                </a:cxn>
                <a:cxn ang="0">
                  <a:pos x="2" y="76"/>
                </a:cxn>
                <a:cxn ang="0">
                  <a:pos x="0" y="88"/>
                </a:cxn>
                <a:cxn ang="0">
                  <a:pos x="0" y="98"/>
                </a:cxn>
                <a:cxn ang="0">
                  <a:pos x="0" y="98"/>
                </a:cxn>
                <a:cxn ang="0">
                  <a:pos x="8" y="92"/>
                </a:cxn>
                <a:cxn ang="0">
                  <a:pos x="16" y="82"/>
                </a:cxn>
                <a:cxn ang="0">
                  <a:pos x="24" y="68"/>
                </a:cxn>
                <a:cxn ang="0">
                  <a:pos x="30" y="54"/>
                </a:cxn>
                <a:cxn ang="0">
                  <a:pos x="30" y="54"/>
                </a:cxn>
              </a:cxnLst>
              <a:rect l="T0" t="T1" r="T2" b="T3"/>
              <a:pathLst>
                <a:path w="42" h="98">
                  <a:moveTo>
                    <a:pt x="30" y="54"/>
                  </a:moveTo>
                  <a:lnTo>
                    <a:pt x="30" y="54"/>
                  </a:lnTo>
                  <a:lnTo>
                    <a:pt x="36" y="38"/>
                  </a:lnTo>
                  <a:lnTo>
                    <a:pt x="40" y="22"/>
                  </a:lnTo>
                  <a:lnTo>
                    <a:pt x="42" y="10"/>
                  </a:lnTo>
                  <a:lnTo>
                    <a:pt x="42" y="0"/>
                  </a:lnTo>
                  <a:lnTo>
                    <a:pt x="34" y="6"/>
                  </a:lnTo>
                  <a:lnTo>
                    <a:pt x="26" y="16"/>
                  </a:lnTo>
                  <a:lnTo>
                    <a:pt x="18" y="30"/>
                  </a:lnTo>
                  <a:lnTo>
                    <a:pt x="10" y="44"/>
                  </a:lnTo>
                  <a:lnTo>
                    <a:pt x="6" y="60"/>
                  </a:lnTo>
                  <a:lnTo>
                    <a:pt x="2" y="76"/>
                  </a:lnTo>
                  <a:lnTo>
                    <a:pt x="0" y="88"/>
                  </a:lnTo>
                  <a:lnTo>
                    <a:pt x="0" y="98"/>
                  </a:lnTo>
                  <a:lnTo>
                    <a:pt x="8" y="92"/>
                  </a:lnTo>
                  <a:lnTo>
                    <a:pt x="16" y="82"/>
                  </a:lnTo>
                  <a:lnTo>
                    <a:pt x="24" y="68"/>
                  </a:lnTo>
                  <a:lnTo>
                    <a:pt x="30" y="54"/>
                  </a:lnTo>
                  <a:close/>
                </a:path>
              </a:pathLst>
            </a:custGeom>
            <a:solidFill>
              <a:srgbClr val="FFC800"/>
            </a:solidFill>
            <a:ln w="9525">
              <a:noFill/>
              <a:round/>
              <a:headEnd/>
              <a:tailEnd/>
            </a:ln>
          </p:spPr>
          <p:txBody>
            <a:bodyPr/>
            <a:lstStyle/>
            <a:p>
              <a:endParaRPr lang="fi-FI"/>
            </a:p>
          </p:txBody>
        </p:sp>
        <p:sp>
          <p:nvSpPr>
            <p:cNvPr id="3121" name="Freeform 165"/>
            <p:cNvSpPr>
              <a:spLocks/>
            </p:cNvSpPr>
            <p:nvPr/>
          </p:nvSpPr>
          <p:spPr bwMode="auto">
            <a:xfrm>
              <a:off x="69850" y="873125"/>
              <a:ext cx="768350" cy="346075"/>
            </a:xfrm>
            <a:custGeom>
              <a:avLst/>
              <a:gdLst>
                <a:gd name="T0" fmla="*/ 0 w 484"/>
                <a:gd name="T1" fmla="*/ 0 h 218"/>
                <a:gd name="T2" fmla="*/ 484 w 484"/>
                <a:gd name="T3" fmla="*/ 218 h 218"/>
              </a:gdLst>
              <a:ahLst/>
              <a:cxnLst>
                <a:cxn ang="0">
                  <a:pos x="28" y="216"/>
                </a:cxn>
                <a:cxn ang="0">
                  <a:pos x="50" y="214"/>
                </a:cxn>
                <a:cxn ang="0">
                  <a:pos x="100" y="196"/>
                </a:cxn>
                <a:cxn ang="0">
                  <a:pos x="100" y="196"/>
                </a:cxn>
                <a:cxn ang="0">
                  <a:pos x="134" y="182"/>
                </a:cxn>
                <a:cxn ang="0">
                  <a:pos x="202" y="172"/>
                </a:cxn>
                <a:cxn ang="0">
                  <a:pos x="216" y="168"/>
                </a:cxn>
                <a:cxn ang="0">
                  <a:pos x="252" y="154"/>
                </a:cxn>
                <a:cxn ang="0">
                  <a:pos x="292" y="126"/>
                </a:cxn>
                <a:cxn ang="0">
                  <a:pos x="310" y="112"/>
                </a:cxn>
                <a:cxn ang="0">
                  <a:pos x="348" y="94"/>
                </a:cxn>
                <a:cxn ang="0">
                  <a:pos x="396" y="84"/>
                </a:cxn>
                <a:cxn ang="0">
                  <a:pos x="410" y="80"/>
                </a:cxn>
                <a:cxn ang="0">
                  <a:pos x="448" y="64"/>
                </a:cxn>
                <a:cxn ang="0">
                  <a:pos x="476" y="48"/>
                </a:cxn>
                <a:cxn ang="0">
                  <a:pos x="480" y="36"/>
                </a:cxn>
                <a:cxn ang="0">
                  <a:pos x="456" y="2"/>
                </a:cxn>
                <a:cxn ang="0">
                  <a:pos x="448" y="4"/>
                </a:cxn>
                <a:cxn ang="0">
                  <a:pos x="400" y="18"/>
                </a:cxn>
                <a:cxn ang="0">
                  <a:pos x="374" y="34"/>
                </a:cxn>
                <a:cxn ang="0">
                  <a:pos x="354" y="48"/>
                </a:cxn>
                <a:cxn ang="0">
                  <a:pos x="314" y="68"/>
                </a:cxn>
                <a:cxn ang="0">
                  <a:pos x="272" y="78"/>
                </a:cxn>
                <a:cxn ang="0">
                  <a:pos x="248" y="80"/>
                </a:cxn>
                <a:cxn ang="0">
                  <a:pos x="200" y="94"/>
                </a:cxn>
                <a:cxn ang="0">
                  <a:pos x="176" y="108"/>
                </a:cxn>
                <a:cxn ang="0">
                  <a:pos x="148" y="128"/>
                </a:cxn>
                <a:cxn ang="0">
                  <a:pos x="104" y="156"/>
                </a:cxn>
                <a:cxn ang="0">
                  <a:pos x="88" y="164"/>
                </a:cxn>
                <a:cxn ang="0">
                  <a:pos x="40" y="186"/>
                </a:cxn>
                <a:cxn ang="0">
                  <a:pos x="22" y="198"/>
                </a:cxn>
                <a:cxn ang="0">
                  <a:pos x="28" y="216"/>
                </a:cxn>
              </a:cxnLst>
              <a:rect l="T0" t="T1" r="T2" b="T3"/>
              <a:pathLst>
                <a:path w="484" h="218">
                  <a:moveTo>
                    <a:pt x="28" y="216"/>
                  </a:moveTo>
                  <a:lnTo>
                    <a:pt x="28" y="216"/>
                  </a:lnTo>
                  <a:lnTo>
                    <a:pt x="36" y="216"/>
                  </a:lnTo>
                  <a:lnTo>
                    <a:pt x="50" y="214"/>
                  </a:lnTo>
                  <a:lnTo>
                    <a:pt x="74" y="206"/>
                  </a:lnTo>
                  <a:lnTo>
                    <a:pt x="100" y="196"/>
                  </a:lnTo>
                  <a:lnTo>
                    <a:pt x="118" y="188"/>
                  </a:lnTo>
                  <a:lnTo>
                    <a:pt x="134" y="182"/>
                  </a:lnTo>
                  <a:lnTo>
                    <a:pt x="170" y="176"/>
                  </a:lnTo>
                  <a:lnTo>
                    <a:pt x="202" y="172"/>
                  </a:lnTo>
                  <a:lnTo>
                    <a:pt x="216" y="168"/>
                  </a:lnTo>
                  <a:lnTo>
                    <a:pt x="228" y="164"/>
                  </a:lnTo>
                  <a:lnTo>
                    <a:pt x="252" y="154"/>
                  </a:lnTo>
                  <a:lnTo>
                    <a:pt x="272" y="140"/>
                  </a:lnTo>
                  <a:lnTo>
                    <a:pt x="292" y="126"/>
                  </a:lnTo>
                  <a:lnTo>
                    <a:pt x="310" y="112"/>
                  </a:lnTo>
                  <a:lnTo>
                    <a:pt x="328" y="102"/>
                  </a:lnTo>
                  <a:lnTo>
                    <a:pt x="348" y="94"/>
                  </a:lnTo>
                  <a:lnTo>
                    <a:pt x="370" y="88"/>
                  </a:lnTo>
                  <a:lnTo>
                    <a:pt x="396" y="84"/>
                  </a:lnTo>
                  <a:lnTo>
                    <a:pt x="410" y="80"/>
                  </a:lnTo>
                  <a:lnTo>
                    <a:pt x="424" y="76"/>
                  </a:lnTo>
                  <a:lnTo>
                    <a:pt x="448" y="64"/>
                  </a:lnTo>
                  <a:lnTo>
                    <a:pt x="466" y="54"/>
                  </a:lnTo>
                  <a:lnTo>
                    <a:pt x="476" y="48"/>
                  </a:lnTo>
                  <a:lnTo>
                    <a:pt x="484" y="44"/>
                  </a:lnTo>
                  <a:lnTo>
                    <a:pt x="480" y="36"/>
                  </a:lnTo>
                  <a:lnTo>
                    <a:pt x="466" y="0"/>
                  </a:lnTo>
                  <a:lnTo>
                    <a:pt x="456" y="2"/>
                  </a:lnTo>
                  <a:lnTo>
                    <a:pt x="448" y="4"/>
                  </a:lnTo>
                  <a:lnTo>
                    <a:pt x="426" y="10"/>
                  </a:lnTo>
                  <a:lnTo>
                    <a:pt x="400" y="18"/>
                  </a:lnTo>
                  <a:lnTo>
                    <a:pt x="388" y="26"/>
                  </a:lnTo>
                  <a:lnTo>
                    <a:pt x="374" y="34"/>
                  </a:lnTo>
                  <a:lnTo>
                    <a:pt x="354" y="48"/>
                  </a:lnTo>
                  <a:lnTo>
                    <a:pt x="334" y="60"/>
                  </a:lnTo>
                  <a:lnTo>
                    <a:pt x="314" y="68"/>
                  </a:lnTo>
                  <a:lnTo>
                    <a:pt x="294" y="74"/>
                  </a:lnTo>
                  <a:lnTo>
                    <a:pt x="272" y="78"/>
                  </a:lnTo>
                  <a:lnTo>
                    <a:pt x="248" y="80"/>
                  </a:lnTo>
                  <a:lnTo>
                    <a:pt x="224" y="86"/>
                  </a:lnTo>
                  <a:lnTo>
                    <a:pt x="200" y="94"/>
                  </a:lnTo>
                  <a:lnTo>
                    <a:pt x="188" y="100"/>
                  </a:lnTo>
                  <a:lnTo>
                    <a:pt x="176" y="108"/>
                  </a:lnTo>
                  <a:lnTo>
                    <a:pt x="148" y="128"/>
                  </a:lnTo>
                  <a:lnTo>
                    <a:pt x="120" y="148"/>
                  </a:lnTo>
                  <a:lnTo>
                    <a:pt x="104" y="156"/>
                  </a:lnTo>
                  <a:lnTo>
                    <a:pt x="88" y="164"/>
                  </a:lnTo>
                  <a:lnTo>
                    <a:pt x="60" y="174"/>
                  </a:lnTo>
                  <a:lnTo>
                    <a:pt x="40" y="186"/>
                  </a:lnTo>
                  <a:lnTo>
                    <a:pt x="26" y="194"/>
                  </a:lnTo>
                  <a:lnTo>
                    <a:pt x="22" y="198"/>
                  </a:lnTo>
                  <a:lnTo>
                    <a:pt x="0" y="218"/>
                  </a:lnTo>
                  <a:lnTo>
                    <a:pt x="28" y="216"/>
                  </a:lnTo>
                  <a:close/>
                </a:path>
              </a:pathLst>
            </a:custGeom>
            <a:solidFill>
              <a:srgbClr val="FFC800"/>
            </a:solidFill>
            <a:ln w="9525">
              <a:noFill/>
              <a:round/>
              <a:headEnd/>
              <a:tailEnd/>
            </a:ln>
          </p:spPr>
          <p:txBody>
            <a:bodyPr/>
            <a:lstStyle/>
            <a:p>
              <a:endParaRPr lang="fi-FI"/>
            </a:p>
          </p:txBody>
        </p:sp>
        <p:sp>
          <p:nvSpPr>
            <p:cNvPr id="3122" name="Freeform 166"/>
            <p:cNvSpPr>
              <a:spLocks/>
            </p:cNvSpPr>
            <p:nvPr/>
          </p:nvSpPr>
          <p:spPr bwMode="auto">
            <a:xfrm>
              <a:off x="114300" y="892175"/>
              <a:ext cx="701675" cy="307975"/>
            </a:xfrm>
            <a:custGeom>
              <a:avLst/>
              <a:gdLst>
                <a:gd name="T0" fmla="*/ 0 w 442"/>
                <a:gd name="T1" fmla="*/ 0 h 194"/>
                <a:gd name="T2" fmla="*/ 442 w 442"/>
                <a:gd name="T3" fmla="*/ 194 h 194"/>
              </a:gdLst>
              <a:ahLst/>
              <a:cxnLst>
                <a:cxn ang="0">
                  <a:pos x="430" y="0"/>
                </a:cxn>
                <a:cxn ang="0">
                  <a:pos x="430" y="0"/>
                </a:cxn>
                <a:cxn ang="0">
                  <a:pos x="422" y="2"/>
                </a:cxn>
                <a:cxn ang="0">
                  <a:pos x="402" y="6"/>
                </a:cxn>
                <a:cxn ang="0">
                  <a:pos x="378" y="16"/>
                </a:cxn>
                <a:cxn ang="0">
                  <a:pos x="366" y="22"/>
                </a:cxn>
                <a:cxn ang="0">
                  <a:pos x="354" y="30"/>
                </a:cxn>
                <a:cxn ang="0">
                  <a:pos x="354" y="30"/>
                </a:cxn>
                <a:cxn ang="0">
                  <a:pos x="332" y="44"/>
                </a:cxn>
                <a:cxn ang="0">
                  <a:pos x="312" y="56"/>
                </a:cxn>
                <a:cxn ang="0">
                  <a:pos x="290" y="66"/>
                </a:cxn>
                <a:cxn ang="0">
                  <a:pos x="268" y="72"/>
                </a:cxn>
                <a:cxn ang="0">
                  <a:pos x="268" y="72"/>
                </a:cxn>
                <a:cxn ang="0">
                  <a:pos x="242" y="76"/>
                </a:cxn>
                <a:cxn ang="0">
                  <a:pos x="214" y="80"/>
                </a:cxn>
                <a:cxn ang="0">
                  <a:pos x="198" y="84"/>
                </a:cxn>
                <a:cxn ang="0">
                  <a:pos x="182" y="88"/>
                </a:cxn>
                <a:cxn ang="0">
                  <a:pos x="168" y="96"/>
                </a:cxn>
                <a:cxn ang="0">
                  <a:pos x="154" y="104"/>
                </a:cxn>
                <a:cxn ang="0">
                  <a:pos x="154" y="104"/>
                </a:cxn>
                <a:cxn ang="0">
                  <a:pos x="108" y="138"/>
                </a:cxn>
                <a:cxn ang="0">
                  <a:pos x="88" y="150"/>
                </a:cxn>
                <a:cxn ang="0">
                  <a:pos x="62" y="162"/>
                </a:cxn>
                <a:cxn ang="0">
                  <a:pos x="62" y="162"/>
                </a:cxn>
                <a:cxn ang="0">
                  <a:pos x="36" y="172"/>
                </a:cxn>
                <a:cxn ang="0">
                  <a:pos x="18" y="182"/>
                </a:cxn>
                <a:cxn ang="0">
                  <a:pos x="0" y="194"/>
                </a:cxn>
                <a:cxn ang="0">
                  <a:pos x="0" y="194"/>
                </a:cxn>
                <a:cxn ang="0">
                  <a:pos x="0" y="194"/>
                </a:cxn>
                <a:cxn ang="0">
                  <a:pos x="20" y="192"/>
                </a:cxn>
                <a:cxn ang="0">
                  <a:pos x="42" y="186"/>
                </a:cxn>
                <a:cxn ang="0">
                  <a:pos x="68" y="174"/>
                </a:cxn>
                <a:cxn ang="0">
                  <a:pos x="68" y="174"/>
                </a:cxn>
                <a:cxn ang="0">
                  <a:pos x="92" y="164"/>
                </a:cxn>
                <a:cxn ang="0">
                  <a:pos x="116" y="158"/>
                </a:cxn>
                <a:cxn ang="0">
                  <a:pos x="172" y="150"/>
                </a:cxn>
                <a:cxn ang="0">
                  <a:pos x="172" y="150"/>
                </a:cxn>
                <a:cxn ang="0">
                  <a:pos x="188" y="146"/>
                </a:cxn>
                <a:cxn ang="0">
                  <a:pos x="204" y="140"/>
                </a:cxn>
                <a:cxn ang="0">
                  <a:pos x="218" y="132"/>
                </a:cxn>
                <a:cxn ang="0">
                  <a:pos x="232" y="124"/>
                </a:cxn>
                <a:cxn ang="0">
                  <a:pos x="256" y="108"/>
                </a:cxn>
                <a:cxn ang="0">
                  <a:pos x="276" y="92"/>
                </a:cxn>
                <a:cxn ang="0">
                  <a:pos x="276" y="92"/>
                </a:cxn>
                <a:cxn ang="0">
                  <a:pos x="296" y="80"/>
                </a:cxn>
                <a:cxn ang="0">
                  <a:pos x="318" y="72"/>
                </a:cxn>
                <a:cxn ang="0">
                  <a:pos x="340" y="66"/>
                </a:cxn>
                <a:cxn ang="0">
                  <a:pos x="366" y="62"/>
                </a:cxn>
                <a:cxn ang="0">
                  <a:pos x="366" y="62"/>
                </a:cxn>
                <a:cxn ang="0">
                  <a:pos x="380" y="58"/>
                </a:cxn>
                <a:cxn ang="0">
                  <a:pos x="394" y="54"/>
                </a:cxn>
                <a:cxn ang="0">
                  <a:pos x="418" y="42"/>
                </a:cxn>
                <a:cxn ang="0">
                  <a:pos x="434" y="32"/>
                </a:cxn>
                <a:cxn ang="0">
                  <a:pos x="442" y="28"/>
                </a:cxn>
                <a:cxn ang="0">
                  <a:pos x="430" y="0"/>
                </a:cxn>
              </a:cxnLst>
              <a:rect l="T0" t="T1" r="T2" b="T3"/>
              <a:pathLst>
                <a:path w="442" h="194">
                  <a:moveTo>
                    <a:pt x="430" y="0"/>
                  </a:moveTo>
                  <a:lnTo>
                    <a:pt x="430" y="0"/>
                  </a:lnTo>
                  <a:lnTo>
                    <a:pt x="422" y="2"/>
                  </a:lnTo>
                  <a:lnTo>
                    <a:pt x="402" y="6"/>
                  </a:lnTo>
                  <a:lnTo>
                    <a:pt x="378" y="16"/>
                  </a:lnTo>
                  <a:lnTo>
                    <a:pt x="366" y="22"/>
                  </a:lnTo>
                  <a:lnTo>
                    <a:pt x="354" y="30"/>
                  </a:lnTo>
                  <a:lnTo>
                    <a:pt x="332" y="44"/>
                  </a:lnTo>
                  <a:lnTo>
                    <a:pt x="312" y="56"/>
                  </a:lnTo>
                  <a:lnTo>
                    <a:pt x="290" y="66"/>
                  </a:lnTo>
                  <a:lnTo>
                    <a:pt x="268" y="72"/>
                  </a:lnTo>
                  <a:lnTo>
                    <a:pt x="242" y="76"/>
                  </a:lnTo>
                  <a:lnTo>
                    <a:pt x="214" y="80"/>
                  </a:lnTo>
                  <a:lnTo>
                    <a:pt x="198" y="84"/>
                  </a:lnTo>
                  <a:lnTo>
                    <a:pt x="182" y="88"/>
                  </a:lnTo>
                  <a:lnTo>
                    <a:pt x="168" y="96"/>
                  </a:lnTo>
                  <a:lnTo>
                    <a:pt x="154" y="104"/>
                  </a:lnTo>
                  <a:lnTo>
                    <a:pt x="108" y="138"/>
                  </a:lnTo>
                  <a:lnTo>
                    <a:pt x="88" y="150"/>
                  </a:lnTo>
                  <a:lnTo>
                    <a:pt x="62" y="162"/>
                  </a:lnTo>
                  <a:lnTo>
                    <a:pt x="36" y="172"/>
                  </a:lnTo>
                  <a:lnTo>
                    <a:pt x="18" y="182"/>
                  </a:lnTo>
                  <a:lnTo>
                    <a:pt x="0" y="194"/>
                  </a:lnTo>
                  <a:lnTo>
                    <a:pt x="20" y="192"/>
                  </a:lnTo>
                  <a:lnTo>
                    <a:pt x="42" y="186"/>
                  </a:lnTo>
                  <a:lnTo>
                    <a:pt x="68" y="174"/>
                  </a:lnTo>
                  <a:lnTo>
                    <a:pt x="92" y="164"/>
                  </a:lnTo>
                  <a:lnTo>
                    <a:pt x="116" y="158"/>
                  </a:lnTo>
                  <a:lnTo>
                    <a:pt x="172" y="150"/>
                  </a:lnTo>
                  <a:lnTo>
                    <a:pt x="188" y="146"/>
                  </a:lnTo>
                  <a:lnTo>
                    <a:pt x="204" y="140"/>
                  </a:lnTo>
                  <a:lnTo>
                    <a:pt x="218" y="132"/>
                  </a:lnTo>
                  <a:lnTo>
                    <a:pt x="232" y="124"/>
                  </a:lnTo>
                  <a:lnTo>
                    <a:pt x="256" y="108"/>
                  </a:lnTo>
                  <a:lnTo>
                    <a:pt x="276" y="92"/>
                  </a:lnTo>
                  <a:lnTo>
                    <a:pt x="296" y="80"/>
                  </a:lnTo>
                  <a:lnTo>
                    <a:pt x="318" y="72"/>
                  </a:lnTo>
                  <a:lnTo>
                    <a:pt x="340" y="66"/>
                  </a:lnTo>
                  <a:lnTo>
                    <a:pt x="366" y="62"/>
                  </a:lnTo>
                  <a:lnTo>
                    <a:pt x="380" y="58"/>
                  </a:lnTo>
                  <a:lnTo>
                    <a:pt x="394" y="54"/>
                  </a:lnTo>
                  <a:lnTo>
                    <a:pt x="418" y="42"/>
                  </a:lnTo>
                  <a:lnTo>
                    <a:pt x="434" y="32"/>
                  </a:lnTo>
                  <a:lnTo>
                    <a:pt x="442" y="28"/>
                  </a:lnTo>
                  <a:lnTo>
                    <a:pt x="430" y="0"/>
                  </a:lnTo>
                  <a:close/>
                </a:path>
              </a:pathLst>
            </a:custGeom>
            <a:solidFill>
              <a:srgbClr val="FF7F00"/>
            </a:solidFill>
            <a:ln w="9525">
              <a:noFill/>
              <a:round/>
              <a:headEnd/>
              <a:tailEnd/>
            </a:ln>
          </p:spPr>
          <p:txBody>
            <a:bodyPr/>
            <a:lstStyle/>
            <a:p>
              <a:endParaRPr lang="fi-FI"/>
            </a:p>
          </p:txBody>
        </p:sp>
        <p:sp>
          <p:nvSpPr>
            <p:cNvPr id="3123" name="Freeform 167"/>
            <p:cNvSpPr>
              <a:spLocks/>
            </p:cNvSpPr>
            <p:nvPr/>
          </p:nvSpPr>
          <p:spPr bwMode="auto">
            <a:xfrm>
              <a:off x="339725" y="1041400"/>
              <a:ext cx="155575" cy="66675"/>
            </a:xfrm>
            <a:custGeom>
              <a:avLst/>
              <a:gdLst>
                <a:gd name="T0" fmla="*/ 0 w 98"/>
                <a:gd name="T1" fmla="*/ 0 h 42"/>
                <a:gd name="T2" fmla="*/ 98 w 98"/>
                <a:gd name="T3" fmla="*/ 42 h 42"/>
              </a:gdLst>
              <a:ahLst/>
              <a:cxnLst>
                <a:cxn ang="0">
                  <a:pos x="54" y="32"/>
                </a:cxn>
                <a:cxn ang="0">
                  <a:pos x="54" y="32"/>
                </a:cxn>
                <a:cxn ang="0">
                  <a:pos x="68" y="24"/>
                </a:cxn>
                <a:cxn ang="0">
                  <a:pos x="82" y="16"/>
                </a:cxn>
                <a:cxn ang="0">
                  <a:pos x="92" y="8"/>
                </a:cxn>
                <a:cxn ang="0">
                  <a:pos x="98" y="0"/>
                </a:cxn>
                <a:cxn ang="0">
                  <a:pos x="98" y="0"/>
                </a:cxn>
                <a:cxn ang="0">
                  <a:pos x="88" y="0"/>
                </a:cxn>
                <a:cxn ang="0">
                  <a:pos x="76" y="2"/>
                </a:cxn>
                <a:cxn ang="0">
                  <a:pos x="60" y="6"/>
                </a:cxn>
                <a:cxn ang="0">
                  <a:pos x="44" y="12"/>
                </a:cxn>
                <a:cxn ang="0">
                  <a:pos x="44" y="12"/>
                </a:cxn>
                <a:cxn ang="0">
                  <a:pos x="30" y="18"/>
                </a:cxn>
                <a:cxn ang="0">
                  <a:pos x="16" y="26"/>
                </a:cxn>
                <a:cxn ang="0">
                  <a:pos x="6" y="34"/>
                </a:cxn>
                <a:cxn ang="0">
                  <a:pos x="0" y="42"/>
                </a:cxn>
                <a:cxn ang="0">
                  <a:pos x="0" y="42"/>
                </a:cxn>
                <a:cxn ang="0">
                  <a:pos x="10" y="42"/>
                </a:cxn>
                <a:cxn ang="0">
                  <a:pos x="22" y="40"/>
                </a:cxn>
                <a:cxn ang="0">
                  <a:pos x="38" y="36"/>
                </a:cxn>
                <a:cxn ang="0">
                  <a:pos x="54" y="32"/>
                </a:cxn>
                <a:cxn ang="0">
                  <a:pos x="54" y="32"/>
                </a:cxn>
              </a:cxnLst>
              <a:rect l="T0" t="T1" r="T2" b="T3"/>
              <a:pathLst>
                <a:path w="98" h="42">
                  <a:moveTo>
                    <a:pt x="54" y="32"/>
                  </a:moveTo>
                  <a:lnTo>
                    <a:pt x="54" y="32"/>
                  </a:lnTo>
                  <a:lnTo>
                    <a:pt x="68" y="24"/>
                  </a:lnTo>
                  <a:lnTo>
                    <a:pt x="82" y="16"/>
                  </a:lnTo>
                  <a:lnTo>
                    <a:pt x="92" y="8"/>
                  </a:lnTo>
                  <a:lnTo>
                    <a:pt x="98" y="0"/>
                  </a:lnTo>
                  <a:lnTo>
                    <a:pt x="88" y="0"/>
                  </a:lnTo>
                  <a:lnTo>
                    <a:pt x="76" y="2"/>
                  </a:lnTo>
                  <a:lnTo>
                    <a:pt x="60" y="6"/>
                  </a:lnTo>
                  <a:lnTo>
                    <a:pt x="44" y="12"/>
                  </a:lnTo>
                  <a:lnTo>
                    <a:pt x="30" y="18"/>
                  </a:lnTo>
                  <a:lnTo>
                    <a:pt x="16" y="26"/>
                  </a:lnTo>
                  <a:lnTo>
                    <a:pt x="6" y="34"/>
                  </a:lnTo>
                  <a:lnTo>
                    <a:pt x="0" y="42"/>
                  </a:lnTo>
                  <a:lnTo>
                    <a:pt x="10" y="42"/>
                  </a:lnTo>
                  <a:lnTo>
                    <a:pt x="22" y="40"/>
                  </a:lnTo>
                  <a:lnTo>
                    <a:pt x="38" y="36"/>
                  </a:lnTo>
                  <a:lnTo>
                    <a:pt x="54" y="32"/>
                  </a:lnTo>
                  <a:close/>
                </a:path>
              </a:pathLst>
            </a:custGeom>
            <a:solidFill>
              <a:srgbClr val="FFC800"/>
            </a:solidFill>
            <a:ln w="9525">
              <a:noFill/>
              <a:round/>
              <a:headEnd/>
              <a:tailEnd/>
            </a:ln>
          </p:spPr>
          <p:txBody>
            <a:bodyPr/>
            <a:lstStyle/>
            <a:p>
              <a:endParaRPr lang="fi-FI"/>
            </a:p>
          </p:txBody>
        </p:sp>
        <p:sp>
          <p:nvSpPr>
            <p:cNvPr id="3124" name="Freeform 168"/>
            <p:cNvSpPr>
              <a:spLocks/>
            </p:cNvSpPr>
            <p:nvPr/>
          </p:nvSpPr>
          <p:spPr bwMode="auto">
            <a:xfrm>
              <a:off x="69850" y="546100"/>
              <a:ext cx="768350" cy="346075"/>
            </a:xfrm>
            <a:custGeom>
              <a:avLst/>
              <a:gdLst>
                <a:gd name="T0" fmla="*/ 0 w 484"/>
                <a:gd name="T1" fmla="*/ 0 h 218"/>
                <a:gd name="T2" fmla="*/ 484 w 484"/>
                <a:gd name="T3" fmla="*/ 218 h 218"/>
              </a:gdLst>
              <a:ahLst/>
              <a:cxnLst>
                <a:cxn ang="0">
                  <a:pos x="22" y="20"/>
                </a:cxn>
                <a:cxn ang="0">
                  <a:pos x="40" y="32"/>
                </a:cxn>
                <a:cxn ang="0">
                  <a:pos x="88" y="54"/>
                </a:cxn>
                <a:cxn ang="0">
                  <a:pos x="88" y="54"/>
                </a:cxn>
                <a:cxn ang="0">
                  <a:pos x="120" y="70"/>
                </a:cxn>
                <a:cxn ang="0">
                  <a:pos x="176" y="110"/>
                </a:cxn>
                <a:cxn ang="0">
                  <a:pos x="188" y="118"/>
                </a:cxn>
                <a:cxn ang="0">
                  <a:pos x="224" y="132"/>
                </a:cxn>
                <a:cxn ang="0">
                  <a:pos x="272" y="140"/>
                </a:cxn>
                <a:cxn ang="0">
                  <a:pos x="294" y="144"/>
                </a:cxn>
                <a:cxn ang="0">
                  <a:pos x="334" y="158"/>
                </a:cxn>
                <a:cxn ang="0">
                  <a:pos x="374" y="184"/>
                </a:cxn>
                <a:cxn ang="0">
                  <a:pos x="388" y="192"/>
                </a:cxn>
                <a:cxn ang="0">
                  <a:pos x="426" y="208"/>
                </a:cxn>
                <a:cxn ang="0">
                  <a:pos x="456" y="216"/>
                </a:cxn>
                <a:cxn ang="0">
                  <a:pos x="468" y="210"/>
                </a:cxn>
                <a:cxn ang="0">
                  <a:pos x="476" y="170"/>
                </a:cxn>
                <a:cxn ang="0">
                  <a:pos x="468" y="164"/>
                </a:cxn>
                <a:cxn ang="0">
                  <a:pos x="424" y="142"/>
                </a:cxn>
                <a:cxn ang="0">
                  <a:pos x="396" y="134"/>
                </a:cxn>
                <a:cxn ang="0">
                  <a:pos x="370" y="130"/>
                </a:cxn>
                <a:cxn ang="0">
                  <a:pos x="328" y="116"/>
                </a:cxn>
                <a:cxn ang="0">
                  <a:pos x="292" y="92"/>
                </a:cxn>
                <a:cxn ang="0">
                  <a:pos x="272" y="78"/>
                </a:cxn>
                <a:cxn ang="0">
                  <a:pos x="228" y="54"/>
                </a:cxn>
                <a:cxn ang="0">
                  <a:pos x="202" y="46"/>
                </a:cxn>
                <a:cxn ang="0">
                  <a:pos x="170" y="42"/>
                </a:cxn>
                <a:cxn ang="0">
                  <a:pos x="118" y="30"/>
                </a:cxn>
                <a:cxn ang="0">
                  <a:pos x="100" y="22"/>
                </a:cxn>
                <a:cxn ang="0">
                  <a:pos x="50" y="4"/>
                </a:cxn>
                <a:cxn ang="0">
                  <a:pos x="28" y="2"/>
                </a:cxn>
                <a:cxn ang="0">
                  <a:pos x="22" y="20"/>
                </a:cxn>
              </a:cxnLst>
              <a:rect l="T0" t="T1" r="T2" b="T3"/>
              <a:pathLst>
                <a:path w="484" h="218">
                  <a:moveTo>
                    <a:pt x="22" y="20"/>
                  </a:moveTo>
                  <a:lnTo>
                    <a:pt x="22" y="20"/>
                  </a:lnTo>
                  <a:lnTo>
                    <a:pt x="26" y="24"/>
                  </a:lnTo>
                  <a:lnTo>
                    <a:pt x="40" y="32"/>
                  </a:lnTo>
                  <a:lnTo>
                    <a:pt x="60" y="44"/>
                  </a:lnTo>
                  <a:lnTo>
                    <a:pt x="88" y="54"/>
                  </a:lnTo>
                  <a:lnTo>
                    <a:pt x="104" y="62"/>
                  </a:lnTo>
                  <a:lnTo>
                    <a:pt x="120" y="70"/>
                  </a:lnTo>
                  <a:lnTo>
                    <a:pt x="148" y="90"/>
                  </a:lnTo>
                  <a:lnTo>
                    <a:pt x="176" y="110"/>
                  </a:lnTo>
                  <a:lnTo>
                    <a:pt x="188" y="118"/>
                  </a:lnTo>
                  <a:lnTo>
                    <a:pt x="200" y="124"/>
                  </a:lnTo>
                  <a:lnTo>
                    <a:pt x="224" y="132"/>
                  </a:lnTo>
                  <a:lnTo>
                    <a:pt x="248" y="138"/>
                  </a:lnTo>
                  <a:lnTo>
                    <a:pt x="272" y="140"/>
                  </a:lnTo>
                  <a:lnTo>
                    <a:pt x="294" y="144"/>
                  </a:lnTo>
                  <a:lnTo>
                    <a:pt x="314" y="150"/>
                  </a:lnTo>
                  <a:lnTo>
                    <a:pt x="334" y="158"/>
                  </a:lnTo>
                  <a:lnTo>
                    <a:pt x="354" y="170"/>
                  </a:lnTo>
                  <a:lnTo>
                    <a:pt x="374" y="184"/>
                  </a:lnTo>
                  <a:lnTo>
                    <a:pt x="388" y="192"/>
                  </a:lnTo>
                  <a:lnTo>
                    <a:pt x="400" y="198"/>
                  </a:lnTo>
                  <a:lnTo>
                    <a:pt x="426" y="208"/>
                  </a:lnTo>
                  <a:lnTo>
                    <a:pt x="446" y="214"/>
                  </a:lnTo>
                  <a:lnTo>
                    <a:pt x="456" y="216"/>
                  </a:lnTo>
                  <a:lnTo>
                    <a:pt x="466" y="218"/>
                  </a:lnTo>
                  <a:lnTo>
                    <a:pt x="468" y="210"/>
                  </a:lnTo>
                  <a:lnTo>
                    <a:pt x="484" y="174"/>
                  </a:lnTo>
                  <a:lnTo>
                    <a:pt x="476" y="170"/>
                  </a:lnTo>
                  <a:lnTo>
                    <a:pt x="468" y="164"/>
                  </a:lnTo>
                  <a:lnTo>
                    <a:pt x="450" y="154"/>
                  </a:lnTo>
                  <a:lnTo>
                    <a:pt x="424" y="142"/>
                  </a:lnTo>
                  <a:lnTo>
                    <a:pt x="410" y="138"/>
                  </a:lnTo>
                  <a:lnTo>
                    <a:pt x="396" y="134"/>
                  </a:lnTo>
                  <a:lnTo>
                    <a:pt x="370" y="130"/>
                  </a:lnTo>
                  <a:lnTo>
                    <a:pt x="348" y="124"/>
                  </a:lnTo>
                  <a:lnTo>
                    <a:pt x="328" y="116"/>
                  </a:lnTo>
                  <a:lnTo>
                    <a:pt x="310" y="106"/>
                  </a:lnTo>
                  <a:lnTo>
                    <a:pt x="292" y="92"/>
                  </a:lnTo>
                  <a:lnTo>
                    <a:pt x="272" y="78"/>
                  </a:lnTo>
                  <a:lnTo>
                    <a:pt x="252" y="64"/>
                  </a:lnTo>
                  <a:lnTo>
                    <a:pt x="228" y="54"/>
                  </a:lnTo>
                  <a:lnTo>
                    <a:pt x="216" y="50"/>
                  </a:lnTo>
                  <a:lnTo>
                    <a:pt x="202" y="46"/>
                  </a:lnTo>
                  <a:lnTo>
                    <a:pt x="170" y="42"/>
                  </a:lnTo>
                  <a:lnTo>
                    <a:pt x="134" y="36"/>
                  </a:lnTo>
                  <a:lnTo>
                    <a:pt x="118" y="30"/>
                  </a:lnTo>
                  <a:lnTo>
                    <a:pt x="100" y="22"/>
                  </a:lnTo>
                  <a:lnTo>
                    <a:pt x="74" y="12"/>
                  </a:lnTo>
                  <a:lnTo>
                    <a:pt x="50" y="4"/>
                  </a:lnTo>
                  <a:lnTo>
                    <a:pt x="36" y="2"/>
                  </a:lnTo>
                  <a:lnTo>
                    <a:pt x="28" y="2"/>
                  </a:lnTo>
                  <a:lnTo>
                    <a:pt x="0" y="0"/>
                  </a:lnTo>
                  <a:lnTo>
                    <a:pt x="22" y="20"/>
                  </a:lnTo>
                  <a:close/>
                </a:path>
              </a:pathLst>
            </a:custGeom>
            <a:solidFill>
              <a:srgbClr val="FFC800"/>
            </a:solidFill>
            <a:ln w="9525">
              <a:noFill/>
              <a:round/>
              <a:headEnd/>
              <a:tailEnd/>
            </a:ln>
          </p:spPr>
          <p:txBody>
            <a:bodyPr/>
            <a:lstStyle/>
            <a:p>
              <a:endParaRPr lang="fi-FI"/>
            </a:p>
          </p:txBody>
        </p:sp>
        <p:sp>
          <p:nvSpPr>
            <p:cNvPr id="3125" name="Freeform 169"/>
            <p:cNvSpPr>
              <a:spLocks/>
            </p:cNvSpPr>
            <p:nvPr/>
          </p:nvSpPr>
          <p:spPr bwMode="auto">
            <a:xfrm>
              <a:off x="114300" y="565150"/>
              <a:ext cx="701675" cy="307975"/>
            </a:xfrm>
            <a:custGeom>
              <a:avLst/>
              <a:gdLst>
                <a:gd name="T0" fmla="*/ 0 w 442"/>
                <a:gd name="T1" fmla="*/ 0 h 194"/>
                <a:gd name="T2" fmla="*/ 442 w 442"/>
                <a:gd name="T3" fmla="*/ 194 h 194"/>
              </a:gdLst>
              <a:ahLst/>
              <a:cxnLst>
                <a:cxn ang="0">
                  <a:pos x="442" y="166"/>
                </a:cxn>
                <a:cxn ang="0">
                  <a:pos x="442" y="166"/>
                </a:cxn>
                <a:cxn ang="0">
                  <a:pos x="434" y="162"/>
                </a:cxn>
                <a:cxn ang="0">
                  <a:pos x="418" y="152"/>
                </a:cxn>
                <a:cxn ang="0">
                  <a:pos x="394" y="140"/>
                </a:cxn>
                <a:cxn ang="0">
                  <a:pos x="380" y="136"/>
                </a:cxn>
                <a:cxn ang="0">
                  <a:pos x="366" y="132"/>
                </a:cxn>
                <a:cxn ang="0">
                  <a:pos x="366" y="132"/>
                </a:cxn>
                <a:cxn ang="0">
                  <a:pos x="340" y="128"/>
                </a:cxn>
                <a:cxn ang="0">
                  <a:pos x="318" y="122"/>
                </a:cxn>
                <a:cxn ang="0">
                  <a:pos x="296" y="114"/>
                </a:cxn>
                <a:cxn ang="0">
                  <a:pos x="276" y="102"/>
                </a:cxn>
                <a:cxn ang="0">
                  <a:pos x="276" y="102"/>
                </a:cxn>
                <a:cxn ang="0">
                  <a:pos x="256" y="86"/>
                </a:cxn>
                <a:cxn ang="0">
                  <a:pos x="232" y="70"/>
                </a:cxn>
                <a:cxn ang="0">
                  <a:pos x="218" y="62"/>
                </a:cxn>
                <a:cxn ang="0">
                  <a:pos x="204" y="54"/>
                </a:cxn>
                <a:cxn ang="0">
                  <a:pos x="188" y="48"/>
                </a:cxn>
                <a:cxn ang="0">
                  <a:pos x="172" y="44"/>
                </a:cxn>
                <a:cxn ang="0">
                  <a:pos x="172" y="44"/>
                </a:cxn>
                <a:cxn ang="0">
                  <a:pos x="116" y="36"/>
                </a:cxn>
                <a:cxn ang="0">
                  <a:pos x="92" y="30"/>
                </a:cxn>
                <a:cxn ang="0">
                  <a:pos x="68" y="20"/>
                </a:cxn>
                <a:cxn ang="0">
                  <a:pos x="68" y="20"/>
                </a:cxn>
                <a:cxn ang="0">
                  <a:pos x="42" y="8"/>
                </a:cxn>
                <a:cxn ang="0">
                  <a:pos x="20" y="2"/>
                </a:cxn>
                <a:cxn ang="0">
                  <a:pos x="0" y="0"/>
                </a:cxn>
                <a:cxn ang="0">
                  <a:pos x="0" y="0"/>
                </a:cxn>
                <a:cxn ang="0">
                  <a:pos x="0" y="0"/>
                </a:cxn>
                <a:cxn ang="0">
                  <a:pos x="18" y="12"/>
                </a:cxn>
                <a:cxn ang="0">
                  <a:pos x="36" y="22"/>
                </a:cxn>
                <a:cxn ang="0">
                  <a:pos x="62" y="32"/>
                </a:cxn>
                <a:cxn ang="0">
                  <a:pos x="62" y="32"/>
                </a:cxn>
                <a:cxn ang="0">
                  <a:pos x="88" y="44"/>
                </a:cxn>
                <a:cxn ang="0">
                  <a:pos x="108" y="56"/>
                </a:cxn>
                <a:cxn ang="0">
                  <a:pos x="154" y="90"/>
                </a:cxn>
                <a:cxn ang="0">
                  <a:pos x="154" y="90"/>
                </a:cxn>
                <a:cxn ang="0">
                  <a:pos x="168" y="98"/>
                </a:cxn>
                <a:cxn ang="0">
                  <a:pos x="182" y="106"/>
                </a:cxn>
                <a:cxn ang="0">
                  <a:pos x="198" y="110"/>
                </a:cxn>
                <a:cxn ang="0">
                  <a:pos x="214" y="114"/>
                </a:cxn>
                <a:cxn ang="0">
                  <a:pos x="242" y="118"/>
                </a:cxn>
                <a:cxn ang="0">
                  <a:pos x="268" y="122"/>
                </a:cxn>
                <a:cxn ang="0">
                  <a:pos x="268" y="122"/>
                </a:cxn>
                <a:cxn ang="0">
                  <a:pos x="290" y="128"/>
                </a:cxn>
                <a:cxn ang="0">
                  <a:pos x="312" y="138"/>
                </a:cxn>
                <a:cxn ang="0">
                  <a:pos x="332" y="150"/>
                </a:cxn>
                <a:cxn ang="0">
                  <a:pos x="354" y="164"/>
                </a:cxn>
                <a:cxn ang="0">
                  <a:pos x="354" y="164"/>
                </a:cxn>
                <a:cxn ang="0">
                  <a:pos x="366" y="172"/>
                </a:cxn>
                <a:cxn ang="0">
                  <a:pos x="378" y="178"/>
                </a:cxn>
                <a:cxn ang="0">
                  <a:pos x="402" y="188"/>
                </a:cxn>
                <a:cxn ang="0">
                  <a:pos x="422" y="192"/>
                </a:cxn>
                <a:cxn ang="0">
                  <a:pos x="430" y="194"/>
                </a:cxn>
                <a:cxn ang="0">
                  <a:pos x="442" y="166"/>
                </a:cxn>
              </a:cxnLst>
              <a:rect l="T0" t="T1" r="T2" b="T3"/>
              <a:pathLst>
                <a:path w="442" h="194">
                  <a:moveTo>
                    <a:pt x="442" y="166"/>
                  </a:moveTo>
                  <a:lnTo>
                    <a:pt x="442" y="166"/>
                  </a:lnTo>
                  <a:lnTo>
                    <a:pt x="434" y="162"/>
                  </a:lnTo>
                  <a:lnTo>
                    <a:pt x="418" y="152"/>
                  </a:lnTo>
                  <a:lnTo>
                    <a:pt x="394" y="140"/>
                  </a:lnTo>
                  <a:lnTo>
                    <a:pt x="380" y="136"/>
                  </a:lnTo>
                  <a:lnTo>
                    <a:pt x="366" y="132"/>
                  </a:lnTo>
                  <a:lnTo>
                    <a:pt x="340" y="128"/>
                  </a:lnTo>
                  <a:lnTo>
                    <a:pt x="318" y="122"/>
                  </a:lnTo>
                  <a:lnTo>
                    <a:pt x="296" y="114"/>
                  </a:lnTo>
                  <a:lnTo>
                    <a:pt x="276" y="102"/>
                  </a:lnTo>
                  <a:lnTo>
                    <a:pt x="256" y="86"/>
                  </a:lnTo>
                  <a:lnTo>
                    <a:pt x="232" y="70"/>
                  </a:lnTo>
                  <a:lnTo>
                    <a:pt x="218" y="62"/>
                  </a:lnTo>
                  <a:lnTo>
                    <a:pt x="204" y="54"/>
                  </a:lnTo>
                  <a:lnTo>
                    <a:pt x="188" y="48"/>
                  </a:lnTo>
                  <a:lnTo>
                    <a:pt x="172" y="44"/>
                  </a:lnTo>
                  <a:lnTo>
                    <a:pt x="116" y="36"/>
                  </a:lnTo>
                  <a:lnTo>
                    <a:pt x="92" y="30"/>
                  </a:lnTo>
                  <a:lnTo>
                    <a:pt x="68" y="20"/>
                  </a:lnTo>
                  <a:lnTo>
                    <a:pt x="42" y="8"/>
                  </a:lnTo>
                  <a:lnTo>
                    <a:pt x="20" y="2"/>
                  </a:lnTo>
                  <a:lnTo>
                    <a:pt x="0" y="0"/>
                  </a:lnTo>
                  <a:lnTo>
                    <a:pt x="18" y="12"/>
                  </a:lnTo>
                  <a:lnTo>
                    <a:pt x="36" y="22"/>
                  </a:lnTo>
                  <a:lnTo>
                    <a:pt x="62" y="32"/>
                  </a:lnTo>
                  <a:lnTo>
                    <a:pt x="88" y="44"/>
                  </a:lnTo>
                  <a:lnTo>
                    <a:pt x="108" y="56"/>
                  </a:lnTo>
                  <a:lnTo>
                    <a:pt x="154" y="90"/>
                  </a:lnTo>
                  <a:lnTo>
                    <a:pt x="168" y="98"/>
                  </a:lnTo>
                  <a:lnTo>
                    <a:pt x="182" y="106"/>
                  </a:lnTo>
                  <a:lnTo>
                    <a:pt x="198" y="110"/>
                  </a:lnTo>
                  <a:lnTo>
                    <a:pt x="214" y="114"/>
                  </a:lnTo>
                  <a:lnTo>
                    <a:pt x="242" y="118"/>
                  </a:lnTo>
                  <a:lnTo>
                    <a:pt x="268" y="122"/>
                  </a:lnTo>
                  <a:lnTo>
                    <a:pt x="290" y="128"/>
                  </a:lnTo>
                  <a:lnTo>
                    <a:pt x="312" y="138"/>
                  </a:lnTo>
                  <a:lnTo>
                    <a:pt x="332" y="150"/>
                  </a:lnTo>
                  <a:lnTo>
                    <a:pt x="354" y="164"/>
                  </a:lnTo>
                  <a:lnTo>
                    <a:pt x="366" y="172"/>
                  </a:lnTo>
                  <a:lnTo>
                    <a:pt x="378" y="178"/>
                  </a:lnTo>
                  <a:lnTo>
                    <a:pt x="402" y="188"/>
                  </a:lnTo>
                  <a:lnTo>
                    <a:pt x="422" y="192"/>
                  </a:lnTo>
                  <a:lnTo>
                    <a:pt x="430" y="194"/>
                  </a:lnTo>
                  <a:lnTo>
                    <a:pt x="442" y="166"/>
                  </a:lnTo>
                  <a:close/>
                </a:path>
              </a:pathLst>
            </a:custGeom>
            <a:solidFill>
              <a:srgbClr val="FF7F00"/>
            </a:solidFill>
            <a:ln w="9525">
              <a:noFill/>
              <a:round/>
              <a:headEnd/>
              <a:tailEnd/>
            </a:ln>
          </p:spPr>
          <p:txBody>
            <a:bodyPr/>
            <a:lstStyle/>
            <a:p>
              <a:endParaRPr lang="fi-FI"/>
            </a:p>
          </p:txBody>
        </p:sp>
        <p:sp>
          <p:nvSpPr>
            <p:cNvPr id="3126" name="Freeform 170"/>
            <p:cNvSpPr>
              <a:spLocks/>
            </p:cNvSpPr>
            <p:nvPr/>
          </p:nvSpPr>
          <p:spPr bwMode="auto">
            <a:xfrm>
              <a:off x="339725" y="657225"/>
              <a:ext cx="155575" cy="66675"/>
            </a:xfrm>
            <a:custGeom>
              <a:avLst/>
              <a:gdLst>
                <a:gd name="T0" fmla="*/ 0 w 98"/>
                <a:gd name="T1" fmla="*/ 0 h 42"/>
                <a:gd name="T2" fmla="*/ 98 w 98"/>
                <a:gd name="T3" fmla="*/ 42 h 42"/>
              </a:gdLst>
              <a:ahLst/>
              <a:cxnLst>
                <a:cxn ang="0">
                  <a:pos x="44" y="30"/>
                </a:cxn>
                <a:cxn ang="0">
                  <a:pos x="44" y="30"/>
                </a:cxn>
                <a:cxn ang="0">
                  <a:pos x="60" y="36"/>
                </a:cxn>
                <a:cxn ang="0">
                  <a:pos x="76" y="40"/>
                </a:cxn>
                <a:cxn ang="0">
                  <a:pos x="88" y="42"/>
                </a:cxn>
                <a:cxn ang="0">
                  <a:pos x="98" y="42"/>
                </a:cxn>
                <a:cxn ang="0">
                  <a:pos x="98" y="42"/>
                </a:cxn>
                <a:cxn ang="0">
                  <a:pos x="92" y="34"/>
                </a:cxn>
                <a:cxn ang="0">
                  <a:pos x="82" y="26"/>
                </a:cxn>
                <a:cxn ang="0">
                  <a:pos x="68" y="18"/>
                </a:cxn>
                <a:cxn ang="0">
                  <a:pos x="54" y="10"/>
                </a:cxn>
                <a:cxn ang="0">
                  <a:pos x="54" y="10"/>
                </a:cxn>
                <a:cxn ang="0">
                  <a:pos x="38" y="6"/>
                </a:cxn>
                <a:cxn ang="0">
                  <a:pos x="22" y="2"/>
                </a:cxn>
                <a:cxn ang="0">
                  <a:pos x="10" y="0"/>
                </a:cxn>
                <a:cxn ang="0">
                  <a:pos x="0" y="0"/>
                </a:cxn>
                <a:cxn ang="0">
                  <a:pos x="0" y="0"/>
                </a:cxn>
                <a:cxn ang="0">
                  <a:pos x="6" y="8"/>
                </a:cxn>
                <a:cxn ang="0">
                  <a:pos x="16" y="16"/>
                </a:cxn>
                <a:cxn ang="0">
                  <a:pos x="30" y="24"/>
                </a:cxn>
                <a:cxn ang="0">
                  <a:pos x="44" y="30"/>
                </a:cxn>
                <a:cxn ang="0">
                  <a:pos x="44" y="30"/>
                </a:cxn>
              </a:cxnLst>
              <a:rect l="T0" t="T1" r="T2" b="T3"/>
              <a:pathLst>
                <a:path w="98" h="42">
                  <a:moveTo>
                    <a:pt x="44" y="30"/>
                  </a:moveTo>
                  <a:lnTo>
                    <a:pt x="44" y="30"/>
                  </a:lnTo>
                  <a:lnTo>
                    <a:pt x="60" y="36"/>
                  </a:lnTo>
                  <a:lnTo>
                    <a:pt x="76" y="40"/>
                  </a:lnTo>
                  <a:lnTo>
                    <a:pt x="88" y="42"/>
                  </a:lnTo>
                  <a:lnTo>
                    <a:pt x="98" y="42"/>
                  </a:lnTo>
                  <a:lnTo>
                    <a:pt x="92" y="34"/>
                  </a:lnTo>
                  <a:lnTo>
                    <a:pt x="82" y="26"/>
                  </a:lnTo>
                  <a:lnTo>
                    <a:pt x="68" y="18"/>
                  </a:lnTo>
                  <a:lnTo>
                    <a:pt x="54" y="10"/>
                  </a:lnTo>
                  <a:lnTo>
                    <a:pt x="38" y="6"/>
                  </a:lnTo>
                  <a:lnTo>
                    <a:pt x="22" y="2"/>
                  </a:lnTo>
                  <a:lnTo>
                    <a:pt x="10" y="0"/>
                  </a:lnTo>
                  <a:lnTo>
                    <a:pt x="0" y="0"/>
                  </a:lnTo>
                  <a:lnTo>
                    <a:pt x="6" y="8"/>
                  </a:lnTo>
                  <a:lnTo>
                    <a:pt x="16" y="16"/>
                  </a:lnTo>
                  <a:lnTo>
                    <a:pt x="30" y="24"/>
                  </a:lnTo>
                  <a:lnTo>
                    <a:pt x="44" y="30"/>
                  </a:lnTo>
                  <a:close/>
                </a:path>
              </a:pathLst>
            </a:custGeom>
            <a:solidFill>
              <a:srgbClr val="FFC800"/>
            </a:solidFill>
            <a:ln w="9525">
              <a:noFill/>
              <a:round/>
              <a:headEnd/>
              <a:tailEnd/>
            </a:ln>
          </p:spPr>
          <p:txBody>
            <a:bodyPr/>
            <a:lstStyle/>
            <a:p>
              <a:endParaRPr lang="fi-FI"/>
            </a:p>
          </p:txBody>
        </p:sp>
      </p:grpSp>
      <p:sp>
        <p:nvSpPr>
          <p:cNvPr id="3127" name="Otsikko 2"/>
          <p:cNvSpPr>
            <a:spLocks noGrp="1" noChangeArrowheads="1"/>
          </p:cNvSpPr>
          <p:nvPr>
            <p:ph type="ctrTitle" idx="4294967295"/>
          </p:nvPr>
        </p:nvSpPr>
        <p:spPr>
          <a:xfrm>
            <a:off x="323850" y="1917700"/>
            <a:ext cx="8281988" cy="1470025"/>
          </a:xfrm>
        </p:spPr>
        <p:txBody>
          <a:bodyPr/>
          <a:lstStyle/>
          <a:p>
            <a:pPr eaLnBrk="1" hangingPunct="1"/>
            <a:r>
              <a:rPr lang="fi-FI" altLang="zh-CN" sz="4000" b="1" u="sng">
                <a:solidFill>
                  <a:schemeClr val="tx1"/>
                </a:solidFill>
              </a:rPr>
              <a:t>Auringon- ja </a:t>
            </a:r>
            <a:r>
              <a:rPr lang="fi-FI" altLang="zh-CN" sz="4000" b="1" u="sng">
                <a:solidFill>
                  <a:schemeClr val="bg1"/>
                </a:solidFill>
              </a:rPr>
              <a:t>Kuunpimennykset, </a:t>
            </a:r>
            <a:r>
              <a:rPr lang="fi-FI" altLang="zh-CN" sz="4000" b="1" u="sng">
                <a:solidFill>
                  <a:schemeClr val="tx1"/>
                </a:solidFill>
              </a:rPr>
              <a:t>Linnunra</a:t>
            </a:r>
            <a:r>
              <a:rPr lang="fi-FI" altLang="zh-CN" sz="4000" b="1" u="sng">
                <a:solidFill>
                  <a:schemeClr val="bg1"/>
                </a:solidFill>
              </a:rPr>
              <a:t>ta ja Tähtikuviot</a:t>
            </a:r>
          </a:p>
        </p:txBody>
      </p:sp>
      <p:sp>
        <p:nvSpPr>
          <p:cNvPr id="3128" name="Alaotsikko 3"/>
          <p:cNvSpPr>
            <a:spLocks noGrp="1" noChangeArrowheads="1"/>
          </p:cNvSpPr>
          <p:nvPr>
            <p:ph type="subTitle" idx="4294967295"/>
          </p:nvPr>
        </p:nvSpPr>
        <p:spPr>
          <a:xfrm>
            <a:off x="1371600" y="3886200"/>
            <a:ext cx="6400800" cy="2568575"/>
          </a:xfrm>
        </p:spPr>
        <p:txBody>
          <a:bodyPr/>
          <a:lstStyle/>
          <a:p>
            <a:pPr marL="0" indent="0" algn="ctr" eaLnBrk="1" hangingPunct="1">
              <a:lnSpc>
                <a:spcPct val="80000"/>
              </a:lnSpc>
              <a:buFontTx/>
              <a:buNone/>
            </a:pPr>
            <a:r>
              <a:rPr lang="fi-FI" altLang="zh-CN" sz="2400"/>
              <a:t>-Poh</a:t>
            </a:r>
            <a:r>
              <a:rPr lang="fi-FI" altLang="zh-CN" sz="2400">
                <a:solidFill>
                  <a:schemeClr val="bg1"/>
                </a:solidFill>
              </a:rPr>
              <a:t>joisissa kulttuureissa</a:t>
            </a:r>
          </a:p>
          <a:p>
            <a:pPr marL="0" indent="0" algn="ctr" eaLnBrk="1" hangingPunct="1">
              <a:lnSpc>
                <a:spcPct val="80000"/>
              </a:lnSpc>
              <a:buFontTx/>
              <a:buNone/>
            </a:pPr>
            <a:endParaRPr lang="fi-FI" altLang="zh-CN" sz="2400">
              <a:solidFill>
                <a:schemeClr val="bg1"/>
              </a:solidFill>
            </a:endParaRPr>
          </a:p>
          <a:p>
            <a:pPr marL="0" indent="0" algn="ctr" eaLnBrk="1" hangingPunct="1">
              <a:lnSpc>
                <a:spcPct val="80000"/>
              </a:lnSpc>
              <a:buFontTx/>
              <a:buNone/>
            </a:pPr>
            <a:endParaRPr lang="fi-FI" altLang="zh-CN" sz="2400">
              <a:solidFill>
                <a:schemeClr val="bg1"/>
              </a:solidFill>
            </a:endParaRPr>
          </a:p>
          <a:p>
            <a:pPr marL="0" indent="0" algn="ctr" eaLnBrk="1" hangingPunct="1">
              <a:lnSpc>
                <a:spcPct val="80000"/>
              </a:lnSpc>
              <a:buFontTx/>
              <a:buNone/>
            </a:pPr>
            <a:endParaRPr lang="fi-FI" altLang="zh-CN" sz="2400">
              <a:solidFill>
                <a:schemeClr val="bg1"/>
              </a:solidFill>
            </a:endParaRPr>
          </a:p>
          <a:p>
            <a:pPr marL="0" indent="0" algn="ctr" eaLnBrk="1" hangingPunct="1">
              <a:lnSpc>
                <a:spcPct val="80000"/>
              </a:lnSpc>
              <a:buFontTx/>
              <a:buNone/>
            </a:pPr>
            <a:r>
              <a:rPr lang="fi-FI" altLang="zh-CN" sz="2000">
                <a:solidFill>
                  <a:schemeClr val="bg1"/>
                </a:solidFill>
              </a:rPr>
              <a:t>Made by Nerissa Shakespeare, Essi Tynkkynen, Liam Sweeney, Muhis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5400000">
                                      <p:cBhvr>
                                        <p:cTn id="6" dur="4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fi-FI" altLang="zh-CN" sz="3200"/>
              <a:t> </a:t>
            </a:r>
            <a:r>
              <a:rPr lang="fi-FI" altLang="zh-CN" sz="3200" b="1"/>
              <a:t>Linnunradan nimet myyteissa</a:t>
            </a:r>
            <a:r>
              <a:rPr lang="fi-FI" altLang="zh-CN" b="1"/>
              <a:t> </a:t>
            </a:r>
            <a:endParaRPr lang="fi-FI" altLang="zh-CN"/>
          </a:p>
        </p:txBody>
      </p:sp>
      <p:sp>
        <p:nvSpPr>
          <p:cNvPr id="12291" name="Rectangle 3"/>
          <p:cNvSpPr>
            <a:spLocks noGrp="1" noChangeArrowheads="1"/>
          </p:cNvSpPr>
          <p:nvPr>
            <p:ph type="body" idx="4294967295"/>
          </p:nvPr>
        </p:nvSpPr>
        <p:spPr>
          <a:xfrm>
            <a:off x="468313" y="1485900"/>
            <a:ext cx="8229600" cy="4781550"/>
          </a:xfrm>
        </p:spPr>
        <p:txBody>
          <a:bodyPr/>
          <a:lstStyle/>
          <a:p>
            <a:pPr lvl="1" eaLnBrk="1" hangingPunct="1">
              <a:lnSpc>
                <a:spcPct val="90000"/>
              </a:lnSpc>
              <a:buFont typeface="Arial" pitchFamily="34" charset="0"/>
              <a:buChar char="•"/>
            </a:pPr>
            <a:r>
              <a:rPr lang="fi-FI" altLang="zh-CN" sz="3200"/>
              <a:t>Monissa Pohjoisissa kulttuureissa nimet liittyvät lintuihin.</a:t>
            </a:r>
          </a:p>
          <a:p>
            <a:pPr lvl="2" eaLnBrk="1" hangingPunct="1">
              <a:lnSpc>
                <a:spcPct val="90000"/>
              </a:lnSpc>
              <a:buFont typeface="Arial" pitchFamily="34" charset="0"/>
              <a:buChar char="‒"/>
            </a:pPr>
            <a:r>
              <a:rPr lang="fi-FI" altLang="zh-CN"/>
              <a:t>Suomessa sitä kutsutaan Linnunradaksi.</a:t>
            </a:r>
          </a:p>
          <a:p>
            <a:pPr lvl="2" eaLnBrk="1" hangingPunct="1">
              <a:lnSpc>
                <a:spcPct val="90000"/>
              </a:lnSpc>
              <a:buFont typeface="Arial" pitchFamily="34" charset="0"/>
              <a:buChar char="‒"/>
            </a:pPr>
            <a:r>
              <a:rPr lang="fi-FI" altLang="zh-CN"/>
              <a:t>Villihanhen tieksi Pohjois- Venäjällä.</a:t>
            </a:r>
          </a:p>
          <a:p>
            <a:pPr lvl="2" eaLnBrk="1" hangingPunct="1">
              <a:lnSpc>
                <a:spcPct val="90000"/>
              </a:lnSpc>
              <a:buFont typeface="Arial" pitchFamily="34" charset="0"/>
              <a:buChar char="‒"/>
            </a:pPr>
            <a:r>
              <a:rPr lang="fi-FI" altLang="zh-CN"/>
              <a:t> Linnun portaikoksi (Saamit), koska uskottiin, että linnut käyttivät Linnunrataa apuna suunnistamiseen muuttamisessa.</a:t>
            </a:r>
          </a:p>
          <a:p>
            <a:pPr lvl="1" eaLnBrk="1" hangingPunct="1">
              <a:lnSpc>
                <a:spcPct val="90000"/>
              </a:lnSpc>
              <a:buFont typeface="Arial" pitchFamily="34" charset="0"/>
              <a:buChar char="•"/>
            </a:pPr>
            <a:r>
              <a:rPr lang="fi-FI" altLang="zh-CN" i="1"/>
              <a:t>Vintergatan</a:t>
            </a:r>
            <a:r>
              <a:rPr lang="fi-FI" altLang="zh-CN"/>
              <a:t> – talvitie (Ruotsi) koska se nähtiin parhaiten talvella.</a:t>
            </a:r>
          </a:p>
          <a:p>
            <a:pPr lvl="2" eaLnBrk="1" hangingPunct="1">
              <a:lnSpc>
                <a:spcPct val="90000"/>
              </a:lnSpc>
              <a:buFont typeface="Arial" pitchFamily="34" charset="0"/>
              <a:buChar char="•"/>
            </a:pPr>
            <a:r>
              <a:rPr lang="fi-FI" altLang="zh-CN"/>
              <a:t>Myös Norjassa ja Islannissa.</a:t>
            </a:r>
          </a:p>
          <a:p>
            <a:pPr lvl="1" eaLnBrk="1" hangingPunct="1">
              <a:lnSpc>
                <a:spcPct val="90000"/>
              </a:lnSpc>
              <a:buFontTx/>
              <a:buNone/>
            </a:pPr>
            <a:r>
              <a:rPr lang="fi-FI" altLang="zh-CN" sz="2400"/>
              <a:t>[7,10,13]</a:t>
            </a:r>
          </a:p>
          <a:p>
            <a:pPr lvl="1" eaLnBrk="1" hangingPunct="1">
              <a:lnSpc>
                <a:spcPct val="90000"/>
              </a:lnSpc>
              <a:buFontTx/>
              <a:buNone/>
            </a:pPr>
            <a:endParaRPr lang="fi-FI" altLang="zh-CN" sz="2400"/>
          </a:p>
          <a:p>
            <a:pPr lvl="1" eaLnBrk="1" hangingPunct="1">
              <a:lnSpc>
                <a:spcPct val="90000"/>
              </a:lnSpc>
              <a:buFontTx/>
              <a:buNone/>
            </a:pPr>
            <a:endParaRPr lang="fi-FI" altLang="zh-CN"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457200"/>
            <a:ext cx="8229600" cy="1143000"/>
          </a:xfrm>
        </p:spPr>
        <p:txBody>
          <a:bodyPr/>
          <a:lstStyle/>
          <a:p>
            <a:pPr eaLnBrk="1" hangingPunct="1"/>
            <a:r>
              <a:rPr lang="fi-FI" altLang="zh-CN" sz="3600" b="1"/>
              <a:t>Linnunradan synty myyteissä</a:t>
            </a:r>
            <a:endParaRPr lang="fi-FI" altLang="zh-CN"/>
          </a:p>
        </p:txBody>
      </p:sp>
      <p:sp>
        <p:nvSpPr>
          <p:cNvPr id="13315" name="Rectangle 3"/>
          <p:cNvSpPr>
            <a:spLocks noGrp="1" noChangeArrowheads="1"/>
          </p:cNvSpPr>
          <p:nvPr>
            <p:ph type="body" idx="4294967295"/>
          </p:nvPr>
        </p:nvSpPr>
        <p:spPr>
          <a:xfrm>
            <a:off x="390525" y="1573213"/>
            <a:ext cx="8362950" cy="4997450"/>
          </a:xfrm>
        </p:spPr>
        <p:txBody>
          <a:bodyPr/>
          <a:lstStyle/>
          <a:p>
            <a:pPr marL="457200" indent="-457200" eaLnBrk="1" hangingPunct="1"/>
            <a:r>
              <a:rPr lang="fi-FI" altLang="en-US" sz="2800"/>
              <a:t>Myytteihin vaikutti ihmisten metsästäjäluonne.</a:t>
            </a:r>
          </a:p>
          <a:p>
            <a:pPr lvl="2" eaLnBrk="1" hangingPunct="1">
              <a:buFont typeface="Arial" pitchFamily="34" charset="0"/>
              <a:buChar char="‒"/>
            </a:pPr>
            <a:r>
              <a:rPr lang="fi-FI" altLang="en-US"/>
              <a:t>Mansit uskoivat, että Linnunrata syntyi, kun Jumala loi kuusijalkaisen peuran. Ihmiset eivät saaneet peuraa kiinni, joten he kutsuivat Metsän Hengen apuun. Metsän Henki sai peuran kiinni ja mursi kaksi sen jalkaa. Linnunrata edustaa Metsän Hengen hiihtolatua. </a:t>
            </a:r>
          </a:p>
          <a:p>
            <a:pPr marL="342900" lvl="1" indent="-342900" eaLnBrk="1" hangingPunct="1">
              <a:buFontTx/>
              <a:buNone/>
            </a:pPr>
            <a:r>
              <a:rPr lang="fi-FI" altLang="en-US" sz="2400"/>
              <a:t>[6]</a:t>
            </a:r>
          </a:p>
          <a:p>
            <a:pPr marL="457200" indent="-457200" eaLnBrk="1" hangingPunct="1">
              <a:buFontTx/>
              <a:buNone/>
            </a:pPr>
            <a:endParaRPr lang="fi-FI" altLang="en-US" sz="2800"/>
          </a:p>
          <a:p>
            <a:pPr marL="457200" indent="-457200" eaLnBrk="1" hangingPunct="1">
              <a:buFontTx/>
              <a:buNone/>
            </a:pPr>
            <a:endParaRPr lang="fi-FI"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fi-FI" altLang="zh-CN" b="1"/>
              <a:t>Mikä Linnunrata on?</a:t>
            </a:r>
            <a:endParaRPr lang="fi-FI" altLang="zh-CN"/>
          </a:p>
        </p:txBody>
      </p:sp>
      <p:sp>
        <p:nvSpPr>
          <p:cNvPr id="14339" name="Rectangle 3"/>
          <p:cNvSpPr>
            <a:spLocks noGrp="1" noChangeArrowheads="1"/>
          </p:cNvSpPr>
          <p:nvPr>
            <p:ph type="body" idx="4294967295"/>
          </p:nvPr>
        </p:nvSpPr>
        <p:spPr>
          <a:xfrm>
            <a:off x="396875" y="1600200"/>
            <a:ext cx="8289925" cy="4997450"/>
          </a:xfrm>
        </p:spPr>
        <p:txBody>
          <a:bodyPr/>
          <a:lstStyle/>
          <a:p>
            <a:pPr eaLnBrk="1" hangingPunct="1"/>
            <a:r>
              <a:rPr lang="fi-FI" altLang="zh-CN" sz="2000"/>
              <a:t>Liitetty Bifrost- sateenkaareen.</a:t>
            </a:r>
          </a:p>
          <a:p>
            <a:pPr eaLnBrk="1" hangingPunct="1"/>
            <a:r>
              <a:rPr lang="fi-FI" altLang="zh-CN" sz="2000"/>
              <a:t>Tie mitä muuttolinnut seuraavat, heitä johtaa valkoinen lintu, jolla on neidon pää mitä kaikki petolinnut pelkäävät. </a:t>
            </a:r>
          </a:p>
          <a:p>
            <a:pPr lvl="1" eaLnBrk="1" hangingPunct="1"/>
            <a:r>
              <a:rPr lang="fi-FI" altLang="zh-CN" sz="1700"/>
              <a:t>Kesällä, Valkoinen Lintu on hiidenkiven päällä. Silloin</a:t>
            </a:r>
            <a:r>
              <a:rPr lang="fi-FI" altLang="zh-CN" sz="1700">
                <a:sym typeface="Wingdings" pitchFamily="2" charset="2"/>
              </a:rPr>
              <a:t> lähin tähti Pohjoisnapaa oli Deneb Joutsenen tähtikuviossa 9300 BC asti.</a:t>
            </a:r>
          </a:p>
          <a:p>
            <a:pPr eaLnBrk="1" hangingPunct="1"/>
            <a:r>
              <a:rPr lang="fi-FI" altLang="zh-CN" sz="2000"/>
              <a:t>Kuolleiden sielujen tie; Sielut ja Sielulintu seuraavat kuolemanjälkeiseen elämään, Tuonelaan.</a:t>
            </a:r>
          </a:p>
          <a:p>
            <a:pPr eaLnBrk="1" hangingPunct="1"/>
            <a:r>
              <a:rPr lang="fi-FI" altLang="zh-CN" sz="2000"/>
              <a:t>Maailmanpuu; kun Linnunrata oli kauimpana Pohjoisnavasta, Linnunrata oli melkein vaakasuora ja muistuttaa puuta (laji vaihtelee kulttuurin mukaan). </a:t>
            </a:r>
          </a:p>
          <a:p>
            <a:pPr eaLnBrk="1" hangingPunct="1"/>
            <a:r>
              <a:rPr lang="fi-FI" altLang="zh-CN" sz="2000"/>
              <a:t>Pyhän joutsenen reitti taivaan halki (Itämeren Suomalaiset) </a:t>
            </a:r>
          </a:p>
          <a:p>
            <a:pPr lvl="1" eaLnBrk="1" hangingPunct="1"/>
            <a:r>
              <a:rPr lang="fi-FI" altLang="zh-CN" sz="1700"/>
              <a:t>Sitä käytettiin sään ennustamiseen</a:t>
            </a:r>
          </a:p>
          <a:p>
            <a:pPr lvl="1" eaLnBrk="1" hangingPunct="1"/>
            <a:r>
              <a:rPr lang="fi-FI" altLang="zh-CN" sz="1700"/>
              <a:t>Monet kulttuurit ovat liittäneet sen jokeen, siltaan tai maailmojen väliseen rajaan.</a:t>
            </a:r>
          </a:p>
          <a:p>
            <a:pPr lvl="1" eaLnBrk="1" hangingPunct="1">
              <a:buFontTx/>
              <a:buNone/>
            </a:pPr>
            <a:r>
              <a:rPr lang="fi-FI" altLang="zh-CN" sz="1700"/>
              <a:t>[7,10,12]</a:t>
            </a:r>
            <a:endParaRPr lang="fi-FI"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117600" y="44450"/>
            <a:ext cx="574675" cy="6337300"/>
          </a:xfrm>
        </p:spPr>
        <p:txBody>
          <a:bodyPr/>
          <a:lstStyle/>
          <a:p>
            <a:pPr eaLnBrk="1" hangingPunct="1"/>
            <a:r>
              <a:rPr lang="fi-FI" altLang="zh-CN" sz="2800" b="1"/>
              <a:t>T</a:t>
            </a:r>
            <a:br>
              <a:rPr lang="fi-FI" altLang="zh-CN" sz="2800" b="1"/>
            </a:br>
            <a:r>
              <a:rPr lang="fi-FI" altLang="zh-CN" sz="2800" b="1"/>
              <a:t>Ä</a:t>
            </a:r>
            <a:br>
              <a:rPr lang="fi-FI" altLang="zh-CN" sz="2800" b="1"/>
            </a:br>
            <a:r>
              <a:rPr lang="fi-FI" altLang="zh-CN" sz="2800" b="1"/>
              <a:t>H</a:t>
            </a:r>
            <a:br>
              <a:rPr lang="fi-FI" altLang="zh-CN" sz="2800" b="1"/>
            </a:br>
            <a:r>
              <a:rPr lang="fi-FI" altLang="zh-CN" sz="2800" b="1"/>
              <a:t>T</a:t>
            </a:r>
            <a:br>
              <a:rPr lang="fi-FI" altLang="zh-CN" sz="2800" b="1"/>
            </a:br>
            <a:r>
              <a:rPr lang="fi-FI" altLang="zh-CN" sz="2800" b="1"/>
              <a:t>I</a:t>
            </a:r>
            <a:br>
              <a:rPr lang="fi-FI" altLang="zh-CN" sz="2800" b="1"/>
            </a:br>
            <a:r>
              <a:rPr lang="fi-FI" altLang="zh-CN" sz="2800" b="1"/>
              <a:t>K</a:t>
            </a:r>
            <a:br>
              <a:rPr lang="fi-FI" altLang="zh-CN" sz="2800" b="1"/>
            </a:br>
            <a:r>
              <a:rPr lang="fi-FI" altLang="zh-CN" sz="2800" b="1"/>
              <a:t>U</a:t>
            </a:r>
            <a:br>
              <a:rPr lang="fi-FI" altLang="zh-CN" sz="2800" b="1"/>
            </a:br>
            <a:r>
              <a:rPr lang="fi-FI" altLang="zh-CN" sz="2800" b="1"/>
              <a:t>V</a:t>
            </a:r>
            <a:br>
              <a:rPr lang="fi-FI" altLang="zh-CN" sz="2800" b="1"/>
            </a:br>
            <a:r>
              <a:rPr lang="fi-FI" altLang="zh-CN" sz="2800" b="1"/>
              <a:t>I</a:t>
            </a:r>
            <a:br>
              <a:rPr lang="fi-FI" altLang="zh-CN" sz="2800" b="1"/>
            </a:br>
            <a:r>
              <a:rPr lang="fi-FI" altLang="zh-CN" sz="2800" b="1"/>
              <a:t>O</a:t>
            </a:r>
            <a:br>
              <a:rPr lang="fi-FI" altLang="zh-CN" sz="2800" b="1"/>
            </a:br>
            <a:r>
              <a:rPr lang="fi-FI" altLang="zh-CN" sz="2800" b="1"/>
              <a:t>T</a:t>
            </a:r>
            <a:endParaRPr lang="fi-FI" altLang="zh-CN" sz="2400" b="1"/>
          </a:p>
        </p:txBody>
      </p:sp>
      <p:pic>
        <p:nvPicPr>
          <p:cNvPr id="15363" name="Picture 3" descr="starscape_constellations_shine-stars"/>
          <p:cNvPicPr preferRelativeResize="0">
            <a:picLocks noGrp="1" noChangeAspect="1" noChangeArrowheads="1"/>
          </p:cNvPicPr>
          <p:nvPr>
            <p:ph idx="4294967295"/>
          </p:nvPr>
        </p:nvPicPr>
        <p:blipFill>
          <a:blip r:embed="rId2" cstate="print"/>
          <a:srcRect/>
          <a:stretch>
            <a:fillRect/>
          </a:stretch>
        </p:blipFill>
        <p:spPr>
          <a:xfrm>
            <a:off x="2466975" y="0"/>
            <a:ext cx="6858000" cy="685800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20738" y="125413"/>
            <a:ext cx="8221663" cy="1143000"/>
          </a:xfrm>
        </p:spPr>
        <p:txBody>
          <a:bodyPr/>
          <a:lstStyle/>
          <a:p>
            <a:pPr eaLnBrk="1" hangingPunct="1"/>
            <a:r>
              <a:rPr lang="fi-FI" altLang="zh-CN" b="1"/>
              <a:t>Tähtiä ja tähdistöjä </a:t>
            </a:r>
            <a:endParaRPr lang="fi-FI" altLang="zh-CN"/>
          </a:p>
        </p:txBody>
      </p:sp>
      <p:sp>
        <p:nvSpPr>
          <p:cNvPr id="16387" name="Rectangle 3"/>
          <p:cNvSpPr>
            <a:spLocks noGrp="1" noChangeArrowheads="1"/>
          </p:cNvSpPr>
          <p:nvPr>
            <p:ph type="body" idx="4294967295"/>
          </p:nvPr>
        </p:nvSpPr>
        <p:spPr>
          <a:xfrm>
            <a:off x="457200" y="1268413"/>
            <a:ext cx="8220075" cy="5329237"/>
          </a:xfrm>
        </p:spPr>
        <p:txBody>
          <a:bodyPr/>
          <a:lstStyle/>
          <a:p>
            <a:pPr eaLnBrk="1" hangingPunct="1">
              <a:lnSpc>
                <a:spcPct val="90000"/>
              </a:lnSpc>
            </a:pPr>
            <a:r>
              <a:rPr lang="fi-FI" altLang="zh-CN" sz="2400"/>
              <a:t>Vega: </a:t>
            </a:r>
            <a:r>
              <a:rPr lang="fi-FI" altLang="zh-CN" sz="2400" i="1"/>
              <a:t>Sudrstjarna</a:t>
            </a:r>
            <a:r>
              <a:rPr lang="fi-FI" altLang="zh-CN" sz="2400"/>
              <a:t> – Etelän tähti. </a:t>
            </a:r>
          </a:p>
          <a:p>
            <a:pPr eaLnBrk="1" hangingPunct="1">
              <a:lnSpc>
                <a:spcPct val="90000"/>
              </a:lnSpc>
            </a:pPr>
            <a:r>
              <a:rPr lang="fi-FI" altLang="zh-CN" sz="2400"/>
              <a:t>Sirius : Kalevan tähti.</a:t>
            </a:r>
          </a:p>
          <a:p>
            <a:pPr eaLnBrk="1" hangingPunct="1">
              <a:lnSpc>
                <a:spcPct val="90000"/>
              </a:lnSpc>
            </a:pPr>
            <a:r>
              <a:rPr lang="fi-FI" altLang="zh-CN" sz="2400"/>
              <a:t>Pohjan tähti: </a:t>
            </a:r>
            <a:r>
              <a:rPr lang="fi-FI" altLang="zh-CN" sz="2400" i="1"/>
              <a:t>Taivaan neula, Leidarstjarna </a:t>
            </a:r>
            <a:r>
              <a:rPr lang="fi-FI" altLang="zh-CN" sz="2400"/>
              <a:t>– Taivaan neula, Johtava tähti. </a:t>
            </a:r>
          </a:p>
          <a:p>
            <a:pPr eaLnBrk="1" hangingPunct="1">
              <a:lnSpc>
                <a:spcPct val="90000"/>
              </a:lnSpc>
            </a:pPr>
            <a:r>
              <a:rPr lang="fi-FI" altLang="zh-CN" sz="2400"/>
              <a:t>Arcturus: </a:t>
            </a:r>
            <a:r>
              <a:rPr lang="fi-FI" altLang="zh-CN" sz="2400" i="1"/>
              <a:t>Aurinkotähti</a:t>
            </a:r>
            <a:r>
              <a:rPr lang="fi-FI" altLang="zh-CN" sz="2400"/>
              <a:t> , </a:t>
            </a:r>
            <a:r>
              <a:rPr lang="fi-FI" altLang="zh-CN" sz="2400" i="1"/>
              <a:t>Dagstjarna</a:t>
            </a:r>
            <a:r>
              <a:rPr lang="fi-FI" altLang="zh-CN" sz="2400"/>
              <a:t> - Päivätähti. </a:t>
            </a:r>
            <a:endParaRPr lang="fi-FI" altLang="zh-CN" sz="2400" i="1"/>
          </a:p>
          <a:p>
            <a:pPr eaLnBrk="1" hangingPunct="1">
              <a:lnSpc>
                <a:spcPct val="90000"/>
              </a:lnSpc>
            </a:pPr>
            <a:r>
              <a:rPr lang="fi-FI" altLang="zh-CN" sz="2400"/>
              <a:t>the Plejades:Väinämöisen virsukenkä, Freyan kanat ja siivilä. </a:t>
            </a:r>
          </a:p>
          <a:p>
            <a:pPr eaLnBrk="1" hangingPunct="1">
              <a:lnSpc>
                <a:spcPct val="90000"/>
              </a:lnSpc>
            </a:pPr>
            <a:r>
              <a:rPr lang="fi-FI" altLang="zh-CN" sz="2400"/>
              <a:t>Orion oli tunnettu Kalevan miekkana, Väinämöisen viikatteena tai sauvana ja Väinön vyönä. </a:t>
            </a:r>
          </a:p>
          <a:p>
            <a:pPr eaLnBrk="1" hangingPunct="1">
              <a:lnSpc>
                <a:spcPct val="90000"/>
              </a:lnSpc>
            </a:pPr>
            <a:r>
              <a:rPr lang="fi-FI" altLang="zh-CN" sz="2400"/>
              <a:t>Iso Karhu; Edustaa kuusijalkaista peuraa Mansi-kansan Linnunrata tarussa.  </a:t>
            </a:r>
          </a:p>
          <a:p>
            <a:pPr eaLnBrk="1" hangingPunct="1">
              <a:lnSpc>
                <a:spcPct val="90000"/>
              </a:lnSpc>
              <a:buFontTx/>
              <a:buNone/>
            </a:pPr>
            <a:r>
              <a:rPr lang="fi-FI" altLang="zh-CN" sz="2400"/>
              <a:t>[1,6,12,14]</a:t>
            </a:r>
          </a:p>
          <a:p>
            <a:pPr eaLnBrk="1" hangingPunct="1">
              <a:lnSpc>
                <a:spcPct val="90000"/>
              </a:lnSpc>
            </a:pPr>
            <a:endParaRPr lang="fi-FI" altLang="zh-CN" sz="2400"/>
          </a:p>
          <a:p>
            <a:pPr eaLnBrk="1" hangingPunct="1">
              <a:lnSpc>
                <a:spcPct val="90000"/>
              </a:lnSpc>
            </a:pPr>
            <a:endParaRPr lang="fi-FI" altLang="zh-CN" sz="2400"/>
          </a:p>
        </p:txBody>
      </p:sp>
      <p:pic>
        <p:nvPicPr>
          <p:cNvPr id="16388" name="Kuva 1"/>
          <p:cNvPicPr>
            <a:picLocks noChangeAspect="1" noChangeArrowheads="1"/>
          </p:cNvPicPr>
          <p:nvPr/>
        </p:nvPicPr>
        <p:blipFill>
          <a:blip r:embed="rId2" cstate="print"/>
          <a:srcRect/>
          <a:stretch>
            <a:fillRect/>
          </a:stretch>
        </p:blipFill>
        <p:spPr bwMode="auto">
          <a:xfrm>
            <a:off x="6705600" y="34925"/>
            <a:ext cx="2438400" cy="1866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8313" y="117475"/>
            <a:ext cx="8229600" cy="1143000"/>
          </a:xfrm>
        </p:spPr>
        <p:txBody>
          <a:bodyPr/>
          <a:lstStyle/>
          <a:p>
            <a:pPr eaLnBrk="1" hangingPunct="1"/>
            <a:r>
              <a:rPr lang="fi-FI" altLang="zh-CN" b="1"/>
              <a:t>Aasa -uskon tähtikuvioita</a:t>
            </a:r>
            <a:r>
              <a:rPr lang="fi-FI" altLang="zh-CN"/>
              <a:t> </a:t>
            </a:r>
          </a:p>
        </p:txBody>
      </p:sp>
      <p:sp>
        <p:nvSpPr>
          <p:cNvPr id="17411" name="Rectangle 3"/>
          <p:cNvSpPr>
            <a:spLocks noGrp="1" noChangeArrowheads="1"/>
          </p:cNvSpPr>
          <p:nvPr>
            <p:ph type="body" idx="4294967295"/>
          </p:nvPr>
        </p:nvSpPr>
        <p:spPr>
          <a:xfrm>
            <a:off x="468313" y="1198563"/>
            <a:ext cx="8218487" cy="5472112"/>
          </a:xfrm>
        </p:spPr>
        <p:txBody>
          <a:bodyPr/>
          <a:lstStyle/>
          <a:p>
            <a:pPr eaLnBrk="1" hangingPunct="1">
              <a:lnSpc>
                <a:spcPct val="90000"/>
              </a:lnSpc>
            </a:pPr>
            <a:r>
              <a:rPr lang="fi-FI" altLang="zh-CN" sz="2400" i="1"/>
              <a:t>Friggerock</a:t>
            </a:r>
            <a:r>
              <a:rPr lang="fi-FI" altLang="zh-CN" sz="2400"/>
              <a:t> (Friggan värttinä); koostuu Orionin vyöstä. Toinen nimi on Kalastajat.</a:t>
            </a:r>
          </a:p>
          <a:p>
            <a:pPr eaLnBrk="1" hangingPunct="1">
              <a:lnSpc>
                <a:spcPct val="90000"/>
              </a:lnSpc>
            </a:pPr>
            <a:r>
              <a:rPr lang="fi-FI" altLang="zh-CN" sz="2400"/>
              <a:t>Kotka; Kotkan tähtikuvio koostuu pääosin samoista tähdistä kuin Joutsenen tähtikuvio. </a:t>
            </a:r>
          </a:p>
          <a:p>
            <a:pPr eaLnBrk="1" hangingPunct="1">
              <a:lnSpc>
                <a:spcPct val="90000"/>
              </a:lnSpc>
            </a:pPr>
            <a:r>
              <a:rPr lang="fi-FI" altLang="zh-CN" sz="2400" i="1"/>
              <a:t>Vedrfolnir</a:t>
            </a:r>
            <a:r>
              <a:rPr lang="fi-FI" altLang="zh-CN" sz="2400"/>
              <a:t> (kuiva tuuli); tähtikuvio Haukalle Kotkan pään päällä. </a:t>
            </a:r>
          </a:p>
          <a:p>
            <a:pPr eaLnBrk="1" hangingPunct="1">
              <a:lnSpc>
                <a:spcPct val="90000"/>
              </a:lnSpc>
            </a:pPr>
            <a:r>
              <a:rPr lang="fi-FI" altLang="zh-CN" sz="2400" i="1"/>
              <a:t>Nidhogg</a:t>
            </a:r>
            <a:r>
              <a:rPr lang="fi-FI" altLang="zh-CN" sz="2400"/>
              <a:t> (myrkkypurija); tähtikuvio käärmeestä Yggdrasilin juurella. Koostuu monista samoista tähdistä kuin Skorpioni. </a:t>
            </a:r>
          </a:p>
          <a:p>
            <a:pPr eaLnBrk="1" hangingPunct="1">
              <a:lnSpc>
                <a:spcPct val="90000"/>
              </a:lnSpc>
            </a:pPr>
            <a:r>
              <a:rPr lang="fi-FI" altLang="zh-CN" sz="2400"/>
              <a:t>Iso Karhu</a:t>
            </a:r>
            <a:r>
              <a:rPr lang="fi-FI" altLang="zh-CN" sz="2400" i="1"/>
              <a:t>: Karlvagn</a:t>
            </a:r>
            <a:r>
              <a:rPr lang="fi-FI" altLang="zh-CN" sz="2400"/>
              <a:t> – Karlin tai miehen vaunu. </a:t>
            </a:r>
          </a:p>
          <a:p>
            <a:pPr eaLnBrk="1" hangingPunct="1">
              <a:lnSpc>
                <a:spcPct val="90000"/>
              </a:lnSpc>
            </a:pPr>
            <a:r>
              <a:rPr lang="fi-FI" altLang="zh-CN" sz="2400" i="1"/>
              <a:t>Kvennavagn –  </a:t>
            </a:r>
            <a:r>
              <a:rPr lang="fi-FI" altLang="zh-CN" sz="2400"/>
              <a:t>Naisen vaunu, Pieni Karhu. </a:t>
            </a:r>
          </a:p>
          <a:p>
            <a:pPr eaLnBrk="1" hangingPunct="1">
              <a:lnSpc>
                <a:spcPct val="80000"/>
              </a:lnSpc>
            </a:pPr>
            <a:r>
              <a:rPr lang="fi-FI" altLang="zh-CN" sz="2400" i="1"/>
              <a:t>Hellewagen</a:t>
            </a:r>
            <a:r>
              <a:rPr lang="fi-FI" altLang="zh-CN" sz="2400"/>
              <a:t>; Kuolleiden vaunu, joka matkustaa </a:t>
            </a:r>
            <a:r>
              <a:rPr lang="fi-FI" altLang="zh-CN" sz="2400" i="1"/>
              <a:t>hellweg: </a:t>
            </a:r>
            <a:r>
              <a:rPr lang="fi-FI" altLang="zh-CN" sz="2400"/>
              <a:t>iä pitkin, tai Linnunrataa.</a:t>
            </a:r>
          </a:p>
          <a:p>
            <a:pPr eaLnBrk="1" hangingPunct="1">
              <a:lnSpc>
                <a:spcPct val="80000"/>
              </a:lnSpc>
              <a:buFontTx/>
              <a:buNone/>
            </a:pPr>
            <a:r>
              <a:rPr lang="fi-FI" altLang="zh-CN" sz="2400"/>
              <a:t>[11,12]</a:t>
            </a:r>
            <a:endParaRPr lang="fi-FI" altLang="zh-CN" sz="2400" i="1"/>
          </a:p>
          <a:p>
            <a:pPr eaLnBrk="1" hangingPunct="1">
              <a:lnSpc>
                <a:spcPct val="90000"/>
              </a:lnSpc>
              <a:buFontTx/>
              <a:buNone/>
            </a:pPr>
            <a:endParaRPr lang="fi-FI" altLang="zh-CN" sz="2800"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6225"/>
            <a:ext cx="8220075" cy="849313"/>
          </a:xfrm>
        </p:spPr>
        <p:txBody>
          <a:bodyPr/>
          <a:lstStyle/>
          <a:p>
            <a:pPr eaLnBrk="1" hangingPunct="1"/>
            <a:r>
              <a:rPr lang="fi-FI" altLang="zh-CN"/>
              <a:t>Lisää aasa-uskon tähdistöjä</a:t>
            </a:r>
          </a:p>
        </p:txBody>
      </p:sp>
      <p:sp>
        <p:nvSpPr>
          <p:cNvPr id="18435" name="Rectangle 3"/>
          <p:cNvSpPr>
            <a:spLocks noGrp="1" noChangeArrowheads="1"/>
          </p:cNvSpPr>
          <p:nvPr>
            <p:ph type="body" idx="4294967295"/>
          </p:nvPr>
        </p:nvSpPr>
        <p:spPr>
          <a:xfrm>
            <a:off x="457200" y="1125538"/>
            <a:ext cx="8148638" cy="5472112"/>
          </a:xfrm>
        </p:spPr>
        <p:txBody>
          <a:bodyPr/>
          <a:lstStyle/>
          <a:p>
            <a:pPr eaLnBrk="1" hangingPunct="1">
              <a:lnSpc>
                <a:spcPct val="80000"/>
              </a:lnSpc>
            </a:pPr>
            <a:r>
              <a:rPr lang="fi-FI" altLang="zh-CN" sz="2300" i="1"/>
              <a:t>Thiassin silmät</a:t>
            </a:r>
            <a:r>
              <a:rPr lang="fi-FI" altLang="zh-CN" sz="2300"/>
              <a:t>; koostuu Kaksosten tähdistä, Castorista ja Polluxista. </a:t>
            </a:r>
          </a:p>
          <a:p>
            <a:pPr eaLnBrk="1" hangingPunct="1">
              <a:lnSpc>
                <a:spcPct val="80000"/>
              </a:lnSpc>
            </a:pPr>
            <a:r>
              <a:rPr lang="fi-FI" altLang="zh-CN" sz="2300" i="1"/>
              <a:t>Dain </a:t>
            </a:r>
            <a:r>
              <a:rPr lang="fi-FI" altLang="zh-CN" sz="2300"/>
              <a:t>; yksi peuran tähtiuvioista Maailmanpuun oksilla, pienin peura. </a:t>
            </a:r>
          </a:p>
          <a:p>
            <a:pPr eaLnBrk="1" hangingPunct="1">
              <a:lnSpc>
                <a:spcPct val="80000"/>
              </a:lnSpc>
            </a:pPr>
            <a:r>
              <a:rPr lang="fi-FI" altLang="zh-CN" sz="2300" i="1"/>
              <a:t>Dvalin </a:t>
            </a:r>
            <a:r>
              <a:rPr lang="fi-FI" altLang="zh-CN" sz="2300"/>
              <a:t>; yksi Peuran tähtikuvioista, liitetään toiseksi pienimmistä Peuroista, koostuu monista Kefeuksen tähdistä. </a:t>
            </a:r>
          </a:p>
          <a:p>
            <a:pPr eaLnBrk="1" hangingPunct="1">
              <a:lnSpc>
                <a:spcPct val="80000"/>
              </a:lnSpc>
            </a:pPr>
            <a:r>
              <a:rPr lang="fi-FI" altLang="zh-CN" sz="2300" i="1"/>
              <a:t>Duneyr</a:t>
            </a:r>
            <a:r>
              <a:rPr lang="fi-FI" altLang="zh-CN" sz="2300"/>
              <a:t> ;Yksi Peuran tähtikuvioista, liitetään toiseksi suurimmaksi Peuraksi, koostuu suurimmaksi osaksi Isosta Karhusta. </a:t>
            </a:r>
          </a:p>
          <a:p>
            <a:pPr eaLnBrk="1" hangingPunct="1">
              <a:lnSpc>
                <a:spcPct val="80000"/>
              </a:lnSpc>
            </a:pPr>
            <a:r>
              <a:rPr lang="fi-FI" altLang="zh-CN" sz="2300" i="1"/>
              <a:t>Durathror</a:t>
            </a:r>
            <a:r>
              <a:rPr lang="fi-FI" altLang="zh-CN" sz="2300"/>
              <a:t> ;yksi Peuran tähtikuvioista, liitetään suurimmaksi Peuraksi, koostuu Perseus ja Auriga tähtikuvioista. </a:t>
            </a:r>
          </a:p>
          <a:p>
            <a:pPr eaLnBrk="1" hangingPunct="1">
              <a:lnSpc>
                <a:spcPct val="80000"/>
              </a:lnSpc>
            </a:pPr>
            <a:r>
              <a:rPr lang="fi-FI" altLang="zh-CN" sz="2300" i="1"/>
              <a:t>Ratatosk</a:t>
            </a:r>
            <a:r>
              <a:rPr lang="fi-FI" altLang="zh-CN" sz="2300"/>
              <a:t> ; Oravan tähtikuvio, koostuu Cassiopeian päätähdistä. </a:t>
            </a:r>
          </a:p>
          <a:p>
            <a:pPr eaLnBrk="1" hangingPunct="1">
              <a:lnSpc>
                <a:spcPct val="80000"/>
              </a:lnSpc>
            </a:pPr>
            <a:r>
              <a:rPr lang="fi-FI" altLang="zh-CN" sz="2300" i="1"/>
              <a:t>Ulf's Keptr</a:t>
            </a:r>
            <a:r>
              <a:rPr lang="fi-FI" altLang="zh-CN" sz="2300"/>
              <a:t> – Haydes suden suu.</a:t>
            </a:r>
          </a:p>
          <a:p>
            <a:pPr eaLnBrk="1" hangingPunct="1">
              <a:lnSpc>
                <a:spcPct val="80000"/>
              </a:lnSpc>
              <a:buFontTx/>
              <a:buNone/>
            </a:pPr>
            <a:r>
              <a:rPr lang="fi-FI" altLang="zh-CN" sz="2000"/>
              <a:t>[11,12]</a:t>
            </a:r>
          </a:p>
          <a:p>
            <a:pPr eaLnBrk="1" hangingPunct="1">
              <a:lnSpc>
                <a:spcPct val="80000"/>
              </a:lnSpc>
              <a:buFontTx/>
              <a:buNone/>
            </a:pPr>
            <a:endParaRPr lang="fi-FI" altLang="zh-CN" sz="2000"/>
          </a:p>
          <a:p>
            <a:pPr eaLnBrk="1" hangingPunct="1">
              <a:lnSpc>
                <a:spcPct val="80000"/>
              </a:lnSpc>
            </a:pPr>
            <a:endParaRPr lang="fi-FI" altLang="zh-CN"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6225"/>
            <a:ext cx="8229600" cy="561975"/>
          </a:xfrm>
        </p:spPr>
        <p:txBody>
          <a:bodyPr/>
          <a:lstStyle/>
          <a:p>
            <a:pPr eaLnBrk="1" hangingPunct="1"/>
            <a:r>
              <a:rPr lang="fi-FI" altLang="zh-CN" sz="2400" b="1"/>
              <a:t>Lähteet</a:t>
            </a:r>
          </a:p>
        </p:txBody>
      </p:sp>
      <p:sp>
        <p:nvSpPr>
          <p:cNvPr id="19459" name="Rectangle 3"/>
          <p:cNvSpPr>
            <a:spLocks noGrp="1" noChangeArrowheads="1"/>
          </p:cNvSpPr>
          <p:nvPr>
            <p:ph type="body" idx="4294967295"/>
          </p:nvPr>
        </p:nvSpPr>
        <p:spPr>
          <a:xfrm>
            <a:off x="457200" y="981075"/>
            <a:ext cx="8229600" cy="5146675"/>
          </a:xfrm>
        </p:spPr>
        <p:txBody>
          <a:bodyPr/>
          <a:lstStyle/>
          <a:p>
            <a:pPr eaLnBrk="1" hangingPunct="1">
              <a:buFontTx/>
              <a:buNone/>
            </a:pPr>
            <a:r>
              <a:rPr lang="fi-FI" altLang="zh-CN" sz="1600"/>
              <a:t>[1] Siikala, Anna-Leena. Itämerensuomalaisten mytologia, Suomalaisen Kirjallisuuden Seura, Helsinki, 3. painos, 2014, pp.166-174.</a:t>
            </a:r>
          </a:p>
          <a:p>
            <a:pPr eaLnBrk="1" hangingPunct="1">
              <a:buFontTx/>
              <a:buNone/>
            </a:pPr>
            <a:r>
              <a:rPr lang="fi-FI" altLang="zh-CN" sz="1600"/>
              <a:t>[2] Haworth-Maden, Clare (Ed.). Viking Gods, Quantum Books, London, 1998.</a:t>
            </a:r>
          </a:p>
          <a:p>
            <a:pPr eaLnBrk="1" hangingPunct="1">
              <a:buFontTx/>
              <a:buNone/>
            </a:pPr>
            <a:r>
              <a:rPr lang="fi-FI" altLang="zh-CN" sz="1600"/>
              <a:t>[3] https://fi.wikipedia.org/wiki/Linnunrata (25.10.15)</a:t>
            </a:r>
          </a:p>
          <a:p>
            <a:pPr eaLnBrk="1" hangingPunct="1">
              <a:buFontTx/>
              <a:buNone/>
            </a:pPr>
            <a:r>
              <a:rPr lang="fi-FI" altLang="zh-CN" sz="1600"/>
              <a:t>[4] http://www.taivaannaula.org/esivanhempien_puu.pdf(25.10.15)</a:t>
            </a:r>
          </a:p>
          <a:p>
            <a:pPr eaLnBrk="1" hangingPunct="1">
              <a:buFontTx/>
              <a:buNone/>
            </a:pPr>
            <a:r>
              <a:rPr lang="fi-FI" altLang="zh-CN" sz="1600"/>
              <a:t>[5] http://kirlah-kielet.blogspot.fi/2007/11/linnunrata-eri-kielill.html (25.10.15)</a:t>
            </a:r>
          </a:p>
          <a:p>
            <a:pPr eaLnBrk="1" hangingPunct="1">
              <a:buFontTx/>
              <a:buNone/>
            </a:pPr>
            <a:r>
              <a:rPr lang="fi-FI" altLang="zh-CN" sz="1600"/>
              <a:t>[6] http://www.nic.funet.fi/~magi/metsola/arkisto/wyrd/tahdet.html (25.10.15)</a:t>
            </a:r>
          </a:p>
          <a:p>
            <a:pPr eaLnBrk="1" hangingPunct="1">
              <a:buFontTx/>
              <a:buNone/>
            </a:pPr>
            <a:r>
              <a:rPr lang="fi-FI" altLang="zh-CN" sz="1600"/>
              <a:t>[7] https://en.wikipedia.org/wiki/Milky_Way_(mythology) (25.10.15)</a:t>
            </a:r>
          </a:p>
          <a:p>
            <a:pPr eaLnBrk="1" hangingPunct="1">
              <a:buFontTx/>
              <a:buNone/>
            </a:pPr>
            <a:r>
              <a:rPr lang="fi-FI" altLang="zh-CN" sz="1600"/>
              <a:t>[8] http://www.windows2universe.org/mythology/bifrost_milkyway.html (25.10.15)</a:t>
            </a:r>
          </a:p>
          <a:p>
            <a:pPr eaLnBrk="1" hangingPunct="1">
              <a:buFontTx/>
              <a:buNone/>
            </a:pPr>
            <a:r>
              <a:rPr lang="fi-FI" altLang="zh-CN" sz="1600"/>
              <a:t>[9] https://fi.wikipedia.org/wiki/Taivaankansi (31.10.15)</a:t>
            </a:r>
          </a:p>
          <a:p>
            <a:pPr eaLnBrk="1" hangingPunct="1">
              <a:buFontTx/>
              <a:buNone/>
            </a:pPr>
            <a:r>
              <a:rPr lang="fi-FI" altLang="zh-CN" sz="1600"/>
              <a:t>[10] http://folklore.ee/folklore/vol22/milkyway.pdf (25.10.15)</a:t>
            </a:r>
          </a:p>
          <a:p>
            <a:pPr eaLnBrk="1" hangingPunct="1">
              <a:buFontTx/>
              <a:buNone/>
            </a:pPr>
            <a:r>
              <a:rPr lang="fi-FI" altLang="zh-CN" sz="1600"/>
              <a:t>[11] [http://www.timothystephany.com/constellations.html (25.10.15, 31.10.15)</a:t>
            </a:r>
          </a:p>
          <a:p>
            <a:pPr eaLnBrk="1" hangingPunct="1">
              <a:buFontTx/>
              <a:buNone/>
            </a:pPr>
            <a:r>
              <a:rPr lang="fi-FI" altLang="zh-CN" sz="1600"/>
              <a:t>[12] http://www.digitaliseducation.com/resources-norse.html (25.10.15)</a:t>
            </a:r>
          </a:p>
          <a:p>
            <a:pPr eaLnBrk="1" hangingPunct="1">
              <a:buFontTx/>
              <a:buNone/>
            </a:pPr>
            <a:r>
              <a:rPr lang="fi-FI" altLang="zh-CN" sz="1600"/>
              <a:t>[13] https://knowledgeguild.wordpress.com/2013/09/22/myths-of-the-milky-way/ (31.10.15)</a:t>
            </a:r>
          </a:p>
          <a:p>
            <a:pPr eaLnBrk="1" hangingPunct="1">
              <a:buFontTx/>
              <a:buNone/>
            </a:pPr>
            <a:r>
              <a:rPr lang="fi-FI" altLang="zh-CN" sz="1600"/>
              <a:t>[14] https://en.wikipedia.org/wiki/Pleiades_in_folklore_and_literature (31.10.15)</a:t>
            </a:r>
          </a:p>
          <a:p>
            <a:pPr eaLnBrk="1" hangingPunct="1">
              <a:buFontTx/>
              <a:buNone/>
            </a:pPr>
            <a:r>
              <a:rPr lang="fi-FI" altLang="zh-CN" sz="1600"/>
              <a:t>[15] http://www.andrewcollins.com/page/articles/thecygnusmystery_cygnus.htm</a:t>
            </a:r>
            <a:endParaRPr lang="fi-FI"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fi-FI" altLang="zh-CN"/>
              <a:t>Kuvien lähteet</a:t>
            </a:r>
          </a:p>
        </p:txBody>
      </p:sp>
      <p:sp>
        <p:nvSpPr>
          <p:cNvPr id="20483" name="Rectangle 3"/>
          <p:cNvSpPr>
            <a:spLocks noGrp="1" noChangeArrowheads="1"/>
          </p:cNvSpPr>
          <p:nvPr>
            <p:ph type="body" idx="4294967295"/>
          </p:nvPr>
        </p:nvSpPr>
        <p:spPr/>
        <p:txBody>
          <a:bodyPr/>
          <a:lstStyle/>
          <a:p>
            <a:pPr eaLnBrk="1" hangingPunct="1">
              <a:buFontTx/>
              <a:buNone/>
            </a:pPr>
            <a:r>
              <a:rPr lang="fi-FI" altLang="zh-CN" sz="1400"/>
              <a:t>[1]http://tropicalsails.com/salt-lake-city-solar-eclipse-2017-tour-package/</a:t>
            </a:r>
          </a:p>
          <a:p>
            <a:pPr eaLnBrk="1" hangingPunct="1">
              <a:buFontTx/>
              <a:buNone/>
            </a:pPr>
            <a:r>
              <a:rPr lang="fi-FI" altLang="zh-CN" sz="1400"/>
              <a:t>[2] https://en.wikipedia.org/wiki/Sk%C3%B6ll</a:t>
            </a:r>
          </a:p>
          <a:p>
            <a:pPr eaLnBrk="1" hangingPunct="1">
              <a:buFontTx/>
              <a:buNone/>
            </a:pPr>
            <a:r>
              <a:rPr lang="fi-FI" altLang="zh-CN" sz="1400"/>
              <a:t>[3] http://www.azcentral.com/story/news/local/arizona/2015/09/24/how-to-watch-rare-supermoon-blood-moon-tips/72590142/</a:t>
            </a:r>
          </a:p>
          <a:p>
            <a:pPr eaLnBrk="1" hangingPunct="1">
              <a:buFontTx/>
              <a:buNone/>
            </a:pPr>
            <a:r>
              <a:rPr lang="fi-FI" altLang="zh-CN" sz="1400"/>
              <a:t>[4] http://aplanetruth.info/2015/03/24/flat-earth-images/</a:t>
            </a:r>
          </a:p>
          <a:p>
            <a:pPr eaLnBrk="1" hangingPunct="1">
              <a:buFontTx/>
              <a:buNone/>
            </a:pPr>
            <a:r>
              <a:rPr lang="fi-FI" altLang="zh-CN" sz="1400"/>
              <a:t>[5] image The Mlilky Way copyright 1999, Mellinger, Alex. </a:t>
            </a:r>
          </a:p>
          <a:p>
            <a:pPr eaLnBrk="1" hangingPunct="1">
              <a:buFontTx/>
              <a:buNone/>
            </a:pPr>
            <a:r>
              <a:rPr lang="fi-FI" altLang="zh-CN" sz="1400"/>
              <a:t>[6] http://novosti-n.org/ukraine/read/76778.html</a:t>
            </a:r>
          </a:p>
          <a:p>
            <a:pPr eaLnBrk="1" hangingPunct="1">
              <a:buFontTx/>
              <a:buNone/>
            </a:pPr>
            <a:r>
              <a:rPr lang="fi-FI" altLang="zh-CN" sz="1400"/>
              <a:t>[7] http://pics-about.space/constellations-all-planets-lined-up?p=1</a:t>
            </a:r>
          </a:p>
          <a:p>
            <a:pPr eaLnBrk="1" hangingPunct="1">
              <a:buFontTx/>
              <a:buNone/>
            </a:pPr>
            <a:r>
              <a:rPr lang="fi-FI" altLang="zh-CN" sz="1400"/>
              <a:t>[8] https://peda.net/oppimateriaalit/e-oppi/alakoulu/efyke5-6/2/15/t%C3%A4htikuvioita/oottsooetjvekonotbdj</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lar_eclipse_1"/>
          <p:cNvPicPr preferRelativeResize="0">
            <a:picLocks noGrp="1" noChangeAspect="1" noChangeArrowheads="1"/>
          </p:cNvPicPr>
          <p:nvPr>
            <p:ph idx="4294967295"/>
          </p:nvPr>
        </p:nvPicPr>
        <p:blipFill>
          <a:blip r:embed="rId2" cstate="print"/>
          <a:srcRect/>
          <a:stretch>
            <a:fillRect/>
          </a:stretch>
        </p:blipFill>
        <p:spPr>
          <a:xfrm>
            <a:off x="-1893888" y="-12700"/>
            <a:ext cx="12298363" cy="6840538"/>
          </a:xfrm>
          <a:ln/>
        </p:spPr>
      </p:pic>
      <p:sp>
        <p:nvSpPr>
          <p:cNvPr id="4099" name="Rectangle 3"/>
          <p:cNvSpPr>
            <a:spLocks noGrp="1" noChangeArrowheads="1"/>
          </p:cNvSpPr>
          <p:nvPr>
            <p:ph type="title" idx="4294967295"/>
          </p:nvPr>
        </p:nvSpPr>
        <p:spPr>
          <a:xfrm>
            <a:off x="612775" y="333375"/>
            <a:ext cx="8229600" cy="1143000"/>
          </a:xfrm>
        </p:spPr>
        <p:txBody>
          <a:bodyPr/>
          <a:lstStyle/>
          <a:p>
            <a:pPr eaLnBrk="1" hangingPunct="1"/>
            <a:r>
              <a:rPr lang="fi-FI" altLang="zh-CN" sz="5400" b="1">
                <a:solidFill>
                  <a:schemeClr val="tx1"/>
                </a:solidFill>
              </a:rPr>
              <a:t>Auringonpimennykset</a:t>
            </a:r>
            <a:endParaRPr lang="fi-FI"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68313" y="836613"/>
            <a:ext cx="8291512" cy="5329237"/>
          </a:xfrm>
        </p:spPr>
        <p:txBody>
          <a:bodyPr/>
          <a:lstStyle/>
          <a:p>
            <a:pPr marL="457200" indent="-457200" eaLnBrk="1" hangingPunct="1"/>
            <a:r>
              <a:rPr lang="fi-FI" altLang="zh-CN"/>
              <a:t>Auringonpimennyksestä ei ole paljon myyttejä kaamoksen takia.</a:t>
            </a:r>
          </a:p>
          <a:p>
            <a:pPr marL="457200" indent="-457200" eaLnBrk="1" hangingPunct="1">
              <a:buFont typeface="Arial" pitchFamily="34" charset="0"/>
              <a:buChar char="–"/>
            </a:pPr>
            <a:r>
              <a:rPr lang="fi-FI" altLang="zh-CN" sz="2400"/>
              <a:t>Yleisesti auringonpimennykset ovat harvoja pohjoisilla alueilla.</a:t>
            </a:r>
          </a:p>
          <a:p>
            <a:pPr marL="457200" indent="-457200" eaLnBrk="1" hangingPunct="1">
              <a:buFont typeface="Arial" pitchFamily="34" charset="0"/>
              <a:buChar char="–"/>
            </a:pPr>
            <a:r>
              <a:rPr lang="fi-FI" altLang="zh-CN" sz="2400"/>
              <a:t>Talvella aurinko ei nouse horisontin yläpuolelle pitkiin aikoihin. </a:t>
            </a:r>
          </a:p>
          <a:p>
            <a:pPr marL="457200" indent="-457200" eaLnBrk="1" hangingPunct="1">
              <a:buFont typeface="Arial" pitchFamily="34" charset="0"/>
              <a:buChar char="–"/>
            </a:pPr>
            <a:r>
              <a:rPr lang="fi-FI" altLang="zh-CN" sz="2400"/>
              <a:t>Kesällä lämpöero on mitätön auringonpimennyksen aikaan.</a:t>
            </a:r>
          </a:p>
          <a:p>
            <a:pPr marL="457200" indent="-457200" eaLnBrk="1" hangingPunct="1">
              <a:buFont typeface="Arial" pitchFamily="34" charset="0"/>
              <a:buChar char="–"/>
            </a:pPr>
            <a:r>
              <a:rPr lang="fi-FI" altLang="zh-CN" sz="2400"/>
              <a:t>Pohjoiset kansat olivat pääosin metsästäjiä ja kalastajia, joille aurinko ei ollut yhtä tärkeä verrattuna eteläisiin maanviljelijäkulttuureihin.</a:t>
            </a:r>
          </a:p>
          <a:p>
            <a:pPr marL="457200" indent="-457200" eaLnBrk="1" hangingPunct="1">
              <a:buFontTx/>
              <a:buNone/>
            </a:pPr>
            <a:r>
              <a:rPr lang="fi-FI" altLang="zh-CN"/>
              <a:t>[2]</a:t>
            </a:r>
          </a:p>
          <a:p>
            <a:pPr marL="457200" indent="-457200" eaLnBrk="1" hangingPunct="1">
              <a:buFontTx/>
              <a:buNone/>
            </a:pPr>
            <a:endParaRPr lang="fi-FI" altLang="zh-CN"/>
          </a:p>
          <a:p>
            <a:pPr marL="457200" indent="-457200" eaLnBrk="1" hangingPunct="1"/>
            <a:endParaRPr lang="fi-FI" altLang="zh-CN"/>
          </a:p>
          <a:p>
            <a:pPr marL="457200" indent="-457200" eaLnBrk="1" hangingPunct="1"/>
            <a:endParaRPr lang="fi-FI" altLang="zh-CN"/>
          </a:p>
          <a:p>
            <a:pPr marL="457200" indent="-457200" eaLnBrk="1" hangingPunct="1">
              <a:buFontTx/>
              <a:buNone/>
            </a:pPr>
            <a:endParaRPr lang="fi-FI"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188913"/>
            <a:ext cx="8291513" cy="6624637"/>
          </a:xfrm>
        </p:spPr>
        <p:txBody>
          <a:bodyPr/>
          <a:lstStyle/>
          <a:p>
            <a:pPr eaLnBrk="1" hangingPunct="1">
              <a:buFontTx/>
              <a:buNone/>
            </a:pPr>
            <a:endParaRPr lang="fi-FI" altLang="zh-CN"/>
          </a:p>
          <a:p>
            <a:pPr eaLnBrk="1" hangingPunct="1"/>
            <a:r>
              <a:rPr lang="fi-FI" altLang="zh-CN"/>
              <a:t>Aasamytologiassa </a:t>
            </a:r>
            <a:r>
              <a:rPr lang="fi-FI" altLang="zh-CN" i="1"/>
              <a:t>Sol </a:t>
            </a:r>
            <a:r>
              <a:rPr lang="fi-FI" altLang="zh-CN"/>
              <a:t>(aurinko) oli </a:t>
            </a:r>
            <a:r>
              <a:rPr lang="fi-FI" altLang="zh-CN" i="1"/>
              <a:t>Skoll </a:t>
            </a:r>
            <a:r>
              <a:rPr lang="fi-FI" altLang="zh-CN"/>
              <a:t>suden jahtaama ja aurinko peittyy, kun susi saa kiinni saaliinsa, kuitenkin Maan ihmiset pystyivät aiheuttamaan niin paljon ääntä, että he pelottelevat suden pois ja palauttavat valon. (Ragnarökissa tämä epäonnistuu)</a:t>
            </a:r>
          </a:p>
          <a:p>
            <a:pPr eaLnBrk="1" hangingPunct="1">
              <a:buFontTx/>
              <a:buNone/>
            </a:pPr>
            <a:endParaRPr lang="fi-FI" altLang="zh-CN"/>
          </a:p>
          <a:p>
            <a:pPr eaLnBrk="1" hangingPunct="1">
              <a:buFontTx/>
              <a:buNone/>
            </a:pPr>
            <a:r>
              <a:rPr lang="fi-FI" altLang="zh-CN"/>
              <a:t>[2]</a:t>
            </a:r>
          </a:p>
          <a:p>
            <a:pPr eaLnBrk="1" hangingPunct="1"/>
            <a:endParaRPr lang="fi-FI" altLang="zh-CN"/>
          </a:p>
          <a:p>
            <a:pPr eaLnBrk="1" hangingPunct="1"/>
            <a:endParaRPr lang="fi-FI" altLang="zh-CN"/>
          </a:p>
          <a:p>
            <a:pPr eaLnBrk="1" hangingPunct="1">
              <a:buFontTx/>
              <a:buNone/>
            </a:pPr>
            <a:endParaRPr lang="fi-FI" altLang="zh-CN" sz="1200"/>
          </a:p>
        </p:txBody>
      </p:sp>
      <p:pic>
        <p:nvPicPr>
          <p:cNvPr id="6147" name="Picture 3"/>
          <p:cNvPicPr>
            <a:picLocks noChangeAspect="1" noChangeArrowheads="1"/>
          </p:cNvPicPr>
          <p:nvPr/>
        </p:nvPicPr>
        <p:blipFill>
          <a:blip r:embed="rId2" cstate="print">
            <a:lum bright="-6000" contrast="-6000"/>
          </a:blip>
          <a:srcRect/>
          <a:stretch>
            <a:fillRect/>
          </a:stretch>
        </p:blipFill>
        <p:spPr bwMode="auto">
          <a:xfrm>
            <a:off x="3779838" y="3789363"/>
            <a:ext cx="3479800" cy="2368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5800" y="2130425"/>
            <a:ext cx="7772400" cy="1470025"/>
          </a:xfrm>
        </p:spPr>
        <p:txBody>
          <a:bodyPr/>
          <a:lstStyle/>
          <a:p>
            <a:pPr eaLnBrk="1" hangingPunct="1"/>
            <a:r>
              <a:rPr lang="fi-FI" altLang="zh-CN">
                <a:solidFill>
                  <a:schemeClr val="bg1"/>
                </a:solidFill>
              </a:rPr>
              <a:t>Lunar eclipse</a:t>
            </a:r>
            <a:endParaRPr lang="fi-FI" altLang="zh-CN"/>
          </a:p>
        </p:txBody>
      </p:sp>
      <p:sp>
        <p:nvSpPr>
          <p:cNvPr id="7171"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fi-FI"/>
          </a:p>
        </p:txBody>
      </p:sp>
      <p:sp>
        <p:nvSpPr>
          <p:cNvPr id="7172" name="Text Box 5"/>
          <p:cNvSpPr>
            <a:spLocks noChangeArrowheads="1"/>
          </p:cNvSpPr>
          <p:nvPr/>
        </p:nvSpPr>
        <p:spPr bwMode="auto">
          <a:xfrm>
            <a:off x="1692275" y="260350"/>
            <a:ext cx="6696075" cy="914400"/>
          </a:xfrm>
          <a:prstGeom prst="rect">
            <a:avLst/>
          </a:prstGeom>
          <a:noFill/>
          <a:ln w="9525">
            <a:noFill/>
            <a:miter lim="800000"/>
            <a:headEnd/>
            <a:tailEnd/>
          </a:ln>
        </p:spPr>
        <p:txBody>
          <a:bodyPr>
            <a:spAutoFit/>
          </a:bodyPr>
          <a:lstStyle/>
          <a:p>
            <a:r>
              <a:rPr lang="fi-FI" altLang="en-US" sz="5400" b="1">
                <a:solidFill>
                  <a:srgbClr val="FFFFFF"/>
                </a:solidFill>
                <a:sym typeface="Arial" pitchFamily="34" charset="0"/>
              </a:rPr>
              <a:t>Kuun pimennykset</a:t>
            </a:r>
          </a:p>
        </p:txBody>
      </p:sp>
      <p:pic>
        <p:nvPicPr>
          <p:cNvPr id="7173" name="Picture 5"/>
          <p:cNvPicPr>
            <a:picLocks noChangeAspect="1" noChangeArrowheads="1"/>
          </p:cNvPicPr>
          <p:nvPr/>
        </p:nvPicPr>
        <p:blipFill>
          <a:blip r:embed="rId2" cstate="print"/>
          <a:srcRect/>
          <a:stretch>
            <a:fillRect/>
          </a:stretch>
        </p:blipFill>
        <p:spPr bwMode="auto">
          <a:xfrm>
            <a:off x="1763713" y="1125538"/>
            <a:ext cx="6477000" cy="485616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57200" y="693738"/>
            <a:ext cx="8229600" cy="5434012"/>
          </a:xfrm>
        </p:spPr>
        <p:txBody>
          <a:bodyPr/>
          <a:lstStyle/>
          <a:p>
            <a:pPr lvl="1" eaLnBrk="1" hangingPunct="1">
              <a:buFontTx/>
              <a:buNone/>
            </a:pPr>
            <a:endParaRPr lang="fi-FI" altLang="zh-CN"/>
          </a:p>
          <a:p>
            <a:pPr lvl="1" eaLnBrk="1" hangingPunct="1">
              <a:buFont typeface="Arial" pitchFamily="34" charset="0"/>
              <a:buChar char="•"/>
            </a:pPr>
            <a:r>
              <a:rPr lang="fi-FI" altLang="zh-CN"/>
              <a:t>Kuu oli tärkeämpi kuin Aurinko metsästäjille ja kalastajille .</a:t>
            </a:r>
          </a:p>
          <a:p>
            <a:pPr lvl="1" eaLnBrk="1" hangingPunct="1"/>
            <a:r>
              <a:rPr lang="fi-FI" altLang="zh-CN"/>
              <a:t>Koltit uskoivat, että kuunpimennyksen aiheutti peikko, joka söi kuun.</a:t>
            </a:r>
          </a:p>
          <a:p>
            <a:pPr lvl="1" eaLnBrk="1" hangingPunct="1"/>
            <a:r>
              <a:rPr lang="fi-FI" altLang="zh-CN"/>
              <a:t>Aasamytologiassa tapahtuu samantyypinen asia kuin auringolle: </a:t>
            </a:r>
            <a:r>
              <a:rPr lang="fi-FI" altLang="zh-CN" i="1"/>
              <a:t>Mani </a:t>
            </a:r>
            <a:r>
              <a:rPr lang="fi-FI" altLang="zh-CN"/>
              <a:t>(kuu) oli myös suden </a:t>
            </a:r>
            <a:r>
              <a:rPr lang="fi-FI" altLang="zh-CN" i="1"/>
              <a:t>Hati </a:t>
            </a:r>
            <a:r>
              <a:rPr lang="fi-FI" altLang="zh-CN"/>
              <a:t>jahtaama ja kun susi saa kiinni </a:t>
            </a:r>
            <a:r>
              <a:rPr lang="fi-FI" altLang="zh-CN" i="1"/>
              <a:t>Manin, </a:t>
            </a:r>
            <a:r>
              <a:rPr lang="fi-FI" altLang="zh-CN"/>
              <a:t>tapahtuu kuunpimennys.</a:t>
            </a:r>
          </a:p>
          <a:p>
            <a:pPr lvl="1" eaLnBrk="1" hangingPunct="1">
              <a:buFontTx/>
              <a:buNone/>
            </a:pPr>
            <a:r>
              <a:rPr lang="fi-FI" altLang="zh-CN"/>
              <a:t>[2]</a:t>
            </a:r>
          </a:p>
          <a:p>
            <a:pPr lvl="1" eaLnBrk="1" hangingPunct="1">
              <a:buFont typeface="Arial" pitchFamily="34" charset="0"/>
              <a:buChar char="•"/>
            </a:pPr>
            <a:endParaRPr lang="fi-FI"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isällön paikkamerkki 2"/>
          <p:cNvPicPr>
            <a:picLocks noGrp="1" noChangeAspect="1" noChangeArrowheads="1"/>
          </p:cNvPicPr>
          <p:nvPr>
            <p:ph idx="4294967295"/>
          </p:nvPr>
        </p:nvPicPr>
        <p:blipFill>
          <a:blip r:embed="rId2" cstate="print"/>
          <a:srcRect/>
          <a:stretch>
            <a:fillRect/>
          </a:stretch>
        </p:blipFill>
        <p:spPr>
          <a:xfrm>
            <a:off x="71438" y="1089025"/>
            <a:ext cx="8999537" cy="5768975"/>
          </a:xfrm>
          <a:ln/>
        </p:spPr>
      </p:pic>
      <p:sp>
        <p:nvSpPr>
          <p:cNvPr id="9219" name="Rectangle 2"/>
          <p:cNvSpPr>
            <a:spLocks noGrp="1" noChangeArrowheads="1"/>
          </p:cNvSpPr>
          <p:nvPr>
            <p:ph type="title" idx="4294967295"/>
          </p:nvPr>
        </p:nvSpPr>
        <p:spPr/>
        <p:txBody>
          <a:bodyPr/>
          <a:lstStyle/>
          <a:p>
            <a:pPr eaLnBrk="1" hangingPunct="1"/>
            <a:r>
              <a:rPr lang="fi-FI" altLang="zh-CN"/>
              <a:t>Taivas ja taivaankansi myytit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68313" y="406400"/>
            <a:ext cx="8291512" cy="5903913"/>
          </a:xfrm>
        </p:spPr>
        <p:txBody>
          <a:bodyPr/>
          <a:lstStyle/>
          <a:p>
            <a:pPr eaLnBrk="1" hangingPunct="1"/>
            <a:r>
              <a:rPr lang="fi-FI" altLang="zh-CN" sz="2400"/>
              <a:t>Saamit uskoivat, että taivas oli tuettu Maailman Pilarilla. Pilarin päässä oli Pohjantähti.</a:t>
            </a:r>
          </a:p>
          <a:p>
            <a:pPr eaLnBrk="1" hangingPunct="1"/>
            <a:r>
              <a:rPr lang="fi-FI" altLang="zh-CN" sz="2400"/>
              <a:t>Taivaankansi oli kupu, mikä peitti Maan (minkä uskottiin olevan litteä)</a:t>
            </a:r>
          </a:p>
          <a:p>
            <a:pPr lvl="1" eaLnBrk="1" hangingPunct="1">
              <a:buFont typeface="Arial" pitchFamily="34" charset="0"/>
              <a:buChar char="–"/>
            </a:pPr>
            <a:r>
              <a:rPr lang="fi-FI" altLang="zh-CN" sz="2400"/>
              <a:t>Maailmanpuu, maailmanpilari tai jättiläiset tukivat taivaankantta.</a:t>
            </a:r>
          </a:p>
          <a:p>
            <a:pPr lvl="1" eaLnBrk="1" hangingPunct="1">
              <a:buFont typeface="Arial" pitchFamily="34" charset="0"/>
              <a:buChar char="–"/>
            </a:pPr>
            <a:r>
              <a:rPr lang="fi-FI" altLang="zh-CN" sz="2400"/>
              <a:t>Tähdet olivat reikiä, mistä ulkopuolinen valo tuli läpi.</a:t>
            </a:r>
          </a:p>
          <a:p>
            <a:pPr lvl="1" eaLnBrk="1" hangingPunct="1">
              <a:buFont typeface="Arial" pitchFamily="34" charset="0"/>
              <a:buChar char="–"/>
            </a:pPr>
            <a:r>
              <a:rPr lang="fi-FI" altLang="zh-CN" sz="2400"/>
              <a:t>Taivaankannella oli eri kerroksia ja kerroksien määrä vaiheteli eri kulttuurien mukaan.</a:t>
            </a:r>
          </a:p>
          <a:p>
            <a:pPr eaLnBrk="1" hangingPunct="1"/>
            <a:r>
              <a:rPr lang="fi-FI" altLang="zh-CN" sz="2400"/>
              <a:t>Suomalaiset uskoivat, että Väinämöisellä oli koti taivaalla, mistä hän pystyi kertomaan auringon- tai kuunpimennyksistä ja tulevasta säästä vaihtelemalla tähtien paikkaa.</a:t>
            </a:r>
          </a:p>
          <a:p>
            <a:pPr eaLnBrk="1" hangingPunct="1">
              <a:buFontTx/>
              <a:buNone/>
            </a:pPr>
            <a:endParaRPr lang="fi-FI" altLang="zh-CN" sz="2400"/>
          </a:p>
          <a:p>
            <a:pPr eaLnBrk="1" hangingPunct="1">
              <a:buFontTx/>
              <a:buNone/>
            </a:pPr>
            <a:r>
              <a:rPr lang="fi-FI" altLang="zh-CN" sz="2200"/>
              <a:t>[1,9]</a:t>
            </a:r>
            <a:r>
              <a:rPr lang="fi-FI" altLang="zh-CN" sz="2000"/>
              <a:t> </a:t>
            </a:r>
            <a:endParaRPr lang="fi-FI" altLang="zh-CN"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ilkyWayPanorama45l"/>
          <p:cNvPicPr preferRelativeResize="0">
            <a:picLocks noGrp="1" noChangeAspect="1" noChangeArrowheads="1"/>
          </p:cNvPicPr>
          <p:nvPr>
            <p:ph sz="half" idx="4294967295"/>
          </p:nvPr>
        </p:nvPicPr>
        <p:blipFill>
          <a:blip r:embed="rId2" cstate="print"/>
          <a:srcRect/>
          <a:stretch>
            <a:fillRect/>
          </a:stretch>
        </p:blipFill>
        <p:spPr>
          <a:xfrm>
            <a:off x="-22225" y="0"/>
            <a:ext cx="9197975" cy="1152525"/>
          </a:xfrm>
          <a:ln/>
        </p:spPr>
      </p:pic>
      <p:pic>
        <p:nvPicPr>
          <p:cNvPr id="11267" name="Picture 3" descr="milky-way-2"/>
          <p:cNvPicPr preferRelativeResize="0">
            <a:picLocks noGrp="1" noChangeAspect="1" noChangeArrowheads="1"/>
          </p:cNvPicPr>
          <p:nvPr>
            <p:ph sz="half" idx="4294967295"/>
          </p:nvPr>
        </p:nvPicPr>
        <p:blipFill>
          <a:blip r:embed="rId3" cstate="print"/>
          <a:srcRect/>
          <a:stretch>
            <a:fillRect/>
          </a:stretch>
        </p:blipFill>
        <p:spPr>
          <a:xfrm>
            <a:off x="828675" y="1196975"/>
            <a:ext cx="7572375" cy="5680075"/>
          </a:xfrm>
          <a:ln/>
        </p:spPr>
      </p:pic>
      <p:sp>
        <p:nvSpPr>
          <p:cNvPr id="11268" name="Rectangle 4"/>
          <p:cNvSpPr>
            <a:spLocks noGrp="1" noChangeArrowheads="1"/>
          </p:cNvSpPr>
          <p:nvPr>
            <p:ph type="title" idx="4294967295"/>
          </p:nvPr>
        </p:nvSpPr>
        <p:spPr>
          <a:xfrm>
            <a:off x="323850" y="549275"/>
            <a:ext cx="8229600" cy="1143000"/>
          </a:xfrm>
        </p:spPr>
        <p:txBody>
          <a:bodyPr/>
          <a:lstStyle/>
          <a:p>
            <a:pPr eaLnBrk="1" hangingPunct="1"/>
            <a:r>
              <a:rPr lang="fi-FI" altLang="zh-CN" b="1">
                <a:solidFill>
                  <a:schemeClr val="tx1"/>
                </a:solidFill>
              </a:rPr>
              <a:t>Linnunrata</a:t>
            </a:r>
            <a:endParaRPr lang="fi-FI" altLang="zh-CN"/>
          </a:p>
        </p:txBody>
      </p:sp>
    </p:spTree>
  </p:cSld>
  <p:clrMapOvr>
    <a:masterClrMapping/>
  </p:clrMapOvr>
</p:sld>
</file>

<file path=ppt/theme/theme1.xml><?xml version="1.0" encoding="utf-8"?>
<a:theme xmlns:a="http://schemas.openxmlformats.org/drawingml/2006/main" name="Default Design">
  <a:themeElements>
    <a:clrScheme name="Default Design 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Default Design 1">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969</Words>
  <Characters>0</Characters>
  <Application>Microsoft Office PowerPoint</Application>
  <DocSecurity>0</DocSecurity>
  <PresentationFormat>Näytössä katseltava diaesitys (4:3)</PresentationFormat>
  <Lines>0</Lines>
  <Paragraphs>112</Paragraphs>
  <Slides>18</Slides>
  <Notes>0</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Default Design</vt:lpstr>
      <vt:lpstr>Auringon- ja Kuunpimennykset, Linnunrata ja Tähtikuviot</vt:lpstr>
      <vt:lpstr>Auringonpimennykset</vt:lpstr>
      <vt:lpstr>PowerPoint-esitys</vt:lpstr>
      <vt:lpstr>PowerPoint-esitys</vt:lpstr>
      <vt:lpstr>Lunar eclipse</vt:lpstr>
      <vt:lpstr>PowerPoint-esitys</vt:lpstr>
      <vt:lpstr>Taivas ja taivaankansi myytit</vt:lpstr>
      <vt:lpstr>PowerPoint-esitys</vt:lpstr>
      <vt:lpstr>Linnunrata</vt:lpstr>
      <vt:lpstr> Linnunradan nimet myyteissa </vt:lpstr>
      <vt:lpstr>Linnunradan synty myyteissä</vt:lpstr>
      <vt:lpstr>Mikä Linnunrata on?</vt:lpstr>
      <vt:lpstr>T Ä H T I K U V I O T</vt:lpstr>
      <vt:lpstr>Tähtiä ja tähdistöjä </vt:lpstr>
      <vt:lpstr>Aasa -uskon tähtikuvioita </vt:lpstr>
      <vt:lpstr>Lisää aasa-uskon tähdistöjä</vt:lpstr>
      <vt:lpstr>Lähteet</vt:lpstr>
      <vt:lpstr>Kuvien lähteet</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and Lunar Eclipse, the Sky, The Milky Way &amp; Constellations</dc:title>
  <dc:creator>nerissa</dc:creator>
  <cp:lastModifiedBy>Hilma Miettinen</cp:lastModifiedBy>
  <cp:revision>19</cp:revision>
  <dcterms:created xsi:type="dcterms:W3CDTF">2015-11-07T16:28:39Z</dcterms:created>
  <dcterms:modified xsi:type="dcterms:W3CDTF">2016-01-19T12:29:21Z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TC019192429991</vt:lpwstr>
  </property>
  <property fmtid="{D5CDD505-2E9C-101B-9397-08002B2CF9AE}" pid="3" name="KSOProductBuildVer">
    <vt:lpwstr>1033-9.1.0.4751</vt:lpwstr>
  </property>
</Properties>
</file>