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A232B8-1069-4D34-A7BA-3A07B0B7D4E3}" type="datetimeFigureOut">
              <a:rPr lang="fi-FI" smtClean="0"/>
              <a:t>5.10.2015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4603BA-5D8C-4CAF-92BA-8B1E3072CB4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:\Users\HAT_OPPILAS\Downloads\photo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32856"/>
            <a:ext cx="91780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8552" y="4293096"/>
            <a:ext cx="8640960" cy="1470025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HATSALA CLASSICAL</a:t>
            </a:r>
            <a:r>
              <a:rPr lang="en-GB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SCHOOL, KUOPIO, FINLAND</a:t>
            </a:r>
            <a:endParaRPr lang="fi-FI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2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63888" y="4581128"/>
            <a:ext cx="4741912" cy="1433096"/>
          </a:xfrm>
        </p:spPr>
        <p:txBody>
          <a:bodyPr/>
          <a:lstStyle/>
          <a:p>
            <a:r>
              <a:rPr lang="fi-FI" dirty="0" err="1" smtClean="0"/>
              <a:t>Close</a:t>
            </a:r>
            <a:r>
              <a:rPr lang="fi-FI" dirty="0" smtClean="0"/>
              <a:t> to the city, </a:t>
            </a:r>
            <a:r>
              <a:rPr lang="fi-FI" dirty="0" err="1" smtClean="0"/>
              <a:t>close</a:t>
            </a:r>
            <a:r>
              <a:rPr lang="fi-FI" dirty="0" smtClean="0"/>
              <a:t> to the </a:t>
            </a:r>
            <a:r>
              <a:rPr lang="fi-FI" dirty="0" err="1" smtClean="0"/>
              <a:t>nature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2780928" cy="5976664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Hatsala</a:t>
            </a:r>
            <a:r>
              <a:rPr lang="en-GB" dirty="0"/>
              <a:t> Classical School is a lower secondary school in Kuopio, Finland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</a:t>
            </a:r>
            <a:r>
              <a:rPr lang="en-GB" dirty="0"/>
              <a:t>is located close to the city centre but we still have a lot of nature around us.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are good links to many sporting facilities such as the swimming hall, baseball stadium, Kuopio hall and the </a:t>
            </a:r>
            <a:r>
              <a:rPr lang="en-US" dirty="0" err="1"/>
              <a:t>Puijo</a:t>
            </a:r>
            <a:r>
              <a:rPr lang="en-US" dirty="0"/>
              <a:t> recreation area</a:t>
            </a:r>
            <a:r>
              <a:rPr lang="en-GB" dirty="0"/>
              <a:t>. 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04663"/>
            <a:ext cx="3903662" cy="418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sakylkinen kolmio 3"/>
          <p:cNvSpPr/>
          <p:nvPr/>
        </p:nvSpPr>
        <p:spPr>
          <a:xfrm>
            <a:off x="5580112" y="2494679"/>
            <a:ext cx="144016" cy="142233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5508104" y="270892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Hatsala</a:t>
            </a:r>
            <a:r>
              <a:rPr lang="fi-FI" sz="1600" dirty="0" smtClean="0"/>
              <a:t> </a:t>
            </a:r>
            <a:r>
              <a:rPr lang="fi-FI" sz="1600" dirty="0" err="1" smtClean="0"/>
              <a:t>Classical</a:t>
            </a:r>
            <a:r>
              <a:rPr lang="fi-FI" sz="1600" dirty="0" smtClean="0"/>
              <a:t> School</a:t>
            </a:r>
            <a:endParaRPr lang="fi-FI" sz="1600" dirty="0"/>
          </a:p>
        </p:txBody>
      </p:sp>
      <p:sp>
        <p:nvSpPr>
          <p:cNvPr id="8" name="Tekstiruutu 7"/>
          <p:cNvSpPr txBox="1"/>
          <p:nvPr/>
        </p:nvSpPr>
        <p:spPr>
          <a:xfrm>
            <a:off x="5139407" y="6206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Puijo </a:t>
            </a:r>
            <a:r>
              <a:rPr lang="fi-FI" sz="1600" dirty="0" err="1" smtClean="0"/>
              <a:t>recreation</a:t>
            </a:r>
            <a:r>
              <a:rPr lang="fi-FI" sz="1600" dirty="0" smtClean="0"/>
              <a:t> </a:t>
            </a:r>
            <a:r>
              <a:rPr lang="fi-FI" sz="1600" dirty="0" err="1" smtClean="0"/>
              <a:t>area</a:t>
            </a:r>
            <a:endParaRPr lang="fi-FI" sz="1600" dirty="0"/>
          </a:p>
        </p:txBody>
      </p:sp>
      <p:sp>
        <p:nvSpPr>
          <p:cNvPr id="9" name="Tekstiruutu 8"/>
          <p:cNvSpPr txBox="1"/>
          <p:nvPr/>
        </p:nvSpPr>
        <p:spPr>
          <a:xfrm>
            <a:off x="6804248" y="3714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City Centre</a:t>
            </a:r>
            <a:endParaRPr lang="fi-FI" sz="1600" dirty="0"/>
          </a:p>
        </p:txBody>
      </p:sp>
      <p:sp>
        <p:nvSpPr>
          <p:cNvPr id="6" name="Tekstiruutu 5"/>
          <p:cNvSpPr txBox="1"/>
          <p:nvPr/>
        </p:nvSpPr>
        <p:spPr>
          <a:xfrm rot="16200000">
            <a:off x="7362293" y="340029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Map</a:t>
            </a:r>
            <a:r>
              <a:rPr lang="fi-FI" sz="1200" dirty="0" smtClean="0"/>
              <a:t> </a:t>
            </a:r>
            <a:r>
              <a:rPr lang="fi-FI" sz="1200" dirty="0" err="1" smtClean="0"/>
              <a:t>images</a:t>
            </a:r>
            <a:r>
              <a:rPr lang="fi-FI" sz="1200" dirty="0" smtClean="0"/>
              <a:t> © Google </a:t>
            </a:r>
            <a:r>
              <a:rPr lang="fi-FI" sz="1200" dirty="0" err="1" smtClean="0"/>
              <a:t>Maps</a:t>
            </a:r>
            <a:endParaRPr lang="fi-FI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04663"/>
            <a:ext cx="1302022" cy="30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sakylkinen kolmio 11"/>
          <p:cNvSpPr/>
          <p:nvPr/>
        </p:nvSpPr>
        <p:spPr>
          <a:xfrm>
            <a:off x="4355976" y="2601353"/>
            <a:ext cx="72008" cy="71117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4103948" y="2421467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Kuopio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8950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6512511" cy="1143000"/>
          </a:xfrm>
        </p:spPr>
        <p:txBody>
          <a:bodyPr/>
          <a:lstStyle/>
          <a:p>
            <a:pPr algn="l"/>
            <a:r>
              <a:rPr lang="fi-FI" dirty="0" err="1" smtClean="0"/>
              <a:t>Pupils</a:t>
            </a:r>
            <a:r>
              <a:rPr lang="fi-FI" dirty="0" smtClean="0"/>
              <a:t> &amp; </a:t>
            </a:r>
            <a:r>
              <a:rPr lang="fi-FI" dirty="0" err="1" smtClean="0"/>
              <a:t>Staff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932040" y="731520"/>
            <a:ext cx="3960440" cy="5577800"/>
          </a:xfrm>
        </p:spPr>
        <p:txBody>
          <a:bodyPr>
            <a:normAutofit/>
          </a:bodyPr>
          <a:lstStyle/>
          <a:p>
            <a:r>
              <a:rPr lang="en-GB" dirty="0"/>
              <a:t>Our school has 650 pupils aged 13-16 in grades 7-9. </a:t>
            </a:r>
            <a:endParaRPr lang="en-GB" dirty="0" smtClean="0"/>
          </a:p>
          <a:p>
            <a:r>
              <a:rPr lang="en-GB" dirty="0" smtClean="0"/>
              <a:t>Class </a:t>
            </a:r>
            <a:r>
              <a:rPr lang="en-GB" dirty="0"/>
              <a:t>sizes average between 20-24 pupils.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are approximately 50 teachers and 5 school assistants. </a:t>
            </a:r>
            <a:endParaRPr lang="en-GB" dirty="0" smtClean="0"/>
          </a:p>
          <a:p>
            <a:r>
              <a:rPr lang="en-GB" dirty="0" smtClean="0"/>
              <a:t>Most </a:t>
            </a:r>
            <a:r>
              <a:rPr lang="en-GB" dirty="0"/>
              <a:t>of the pupils live in the local area</a:t>
            </a:r>
            <a:r>
              <a:rPr lang="en-GB" dirty="0" smtClean="0"/>
              <a:t>.</a:t>
            </a:r>
          </a:p>
          <a:p>
            <a:r>
              <a:rPr lang="en-GB" dirty="0"/>
              <a:t>P</a:t>
            </a:r>
            <a:r>
              <a:rPr lang="en-GB" dirty="0" smtClean="0"/>
              <a:t>upils </a:t>
            </a:r>
            <a:r>
              <a:rPr lang="en-GB" dirty="0"/>
              <a:t>who attend one of the school’s specialized streams may come from anywhere in the Kuopio area.</a:t>
            </a:r>
            <a:endParaRPr lang="fi-FI" dirty="0"/>
          </a:p>
          <a:p>
            <a:endParaRPr lang="fi-FI" dirty="0"/>
          </a:p>
        </p:txBody>
      </p:sp>
      <p:pic>
        <p:nvPicPr>
          <p:cNvPr id="2050" name="Picture 2" descr="C:\Users\VIRTA_JA\Desktop\Musikaali 2011\IMG_23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8" y="1556792"/>
            <a:ext cx="5004006" cy="333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5589" y="5445224"/>
            <a:ext cx="6512511" cy="1143000"/>
          </a:xfrm>
        </p:spPr>
        <p:txBody>
          <a:bodyPr/>
          <a:lstStyle/>
          <a:p>
            <a:r>
              <a:rPr lang="en-GB" dirty="0" smtClean="0">
                <a:effectLst/>
              </a:rPr>
              <a:t>School system</a:t>
            </a:r>
            <a:r>
              <a:rPr lang="fi-FI" dirty="0">
                <a:effectLst/>
              </a:rPr>
              <a:t/>
            </a:r>
            <a:br>
              <a:rPr lang="fi-FI" dirty="0">
                <a:effectLst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4536504" cy="5544616"/>
          </a:xfrm>
        </p:spPr>
        <p:txBody>
          <a:bodyPr/>
          <a:lstStyle/>
          <a:p>
            <a:pPr lvl="0"/>
            <a:r>
              <a:rPr lang="en-GB" dirty="0"/>
              <a:t>We don’t use school uniforms.</a:t>
            </a:r>
            <a:endParaRPr lang="fi-FI" dirty="0"/>
          </a:p>
          <a:p>
            <a:pPr lvl="0"/>
            <a:r>
              <a:rPr lang="en-GB" dirty="0"/>
              <a:t>We call our teachers by their first name.</a:t>
            </a:r>
            <a:endParaRPr lang="fi-FI" dirty="0"/>
          </a:p>
          <a:p>
            <a:pPr lvl="0"/>
            <a:r>
              <a:rPr lang="en-GB" dirty="0"/>
              <a:t>We have free school food every day. </a:t>
            </a:r>
            <a:endParaRPr lang="fi-FI" dirty="0"/>
          </a:p>
          <a:p>
            <a:pPr lvl="0"/>
            <a:r>
              <a:rPr lang="en-US" dirty="0"/>
              <a:t>We don’t have to pay for textbooks or notebooks.</a:t>
            </a:r>
            <a:endParaRPr lang="fi-FI" dirty="0"/>
          </a:p>
          <a:p>
            <a:r>
              <a:rPr lang="en-US" dirty="0"/>
              <a:t>Schools in Finland are open five days a </a:t>
            </a:r>
            <a:r>
              <a:rPr lang="en-US" dirty="0" smtClean="0"/>
              <a:t>week</a:t>
            </a:r>
          </a:p>
          <a:p>
            <a:r>
              <a:rPr lang="en-GB" dirty="0" smtClean="0"/>
              <a:t>Lessons at </a:t>
            </a:r>
            <a:r>
              <a:rPr lang="en-GB" dirty="0" err="1" smtClean="0"/>
              <a:t>Hatsala</a:t>
            </a:r>
            <a:r>
              <a:rPr lang="en-GB" dirty="0" smtClean="0"/>
              <a:t> usually </a:t>
            </a:r>
            <a:r>
              <a:rPr lang="en-GB" dirty="0"/>
              <a:t>last 45 minutes, but sometimes we have double lessons which last 90 minutes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476" y="1556792"/>
            <a:ext cx="3672408" cy="317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6512511" cy="1143000"/>
          </a:xfrm>
        </p:spPr>
        <p:txBody>
          <a:bodyPr/>
          <a:lstStyle/>
          <a:p>
            <a:pPr algn="l"/>
            <a:r>
              <a:rPr lang="fi-FI" dirty="0" err="1" smtClean="0"/>
              <a:t>Subjects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0" y="457200"/>
            <a:ext cx="3697436" cy="5361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compulsory core subjects are: </a:t>
            </a:r>
            <a:endParaRPr lang="en-US" dirty="0" smtClean="0"/>
          </a:p>
          <a:p>
            <a:pPr lvl="1"/>
            <a:r>
              <a:rPr lang="en-US" dirty="0" err="1" smtClean="0"/>
              <a:t>Maths</a:t>
            </a:r>
            <a:endParaRPr lang="en-US" dirty="0" smtClean="0"/>
          </a:p>
          <a:p>
            <a:pPr lvl="1"/>
            <a:r>
              <a:rPr lang="en-US" dirty="0" smtClean="0"/>
              <a:t>Finnish </a:t>
            </a:r>
            <a:r>
              <a:rPr lang="en-US" dirty="0"/>
              <a:t>language and </a:t>
            </a:r>
            <a:r>
              <a:rPr lang="en-US" dirty="0" smtClean="0"/>
              <a:t>literature </a:t>
            </a:r>
          </a:p>
          <a:p>
            <a:pPr lvl="1"/>
            <a:r>
              <a:rPr lang="en-US" dirty="0" smtClean="0"/>
              <a:t>Physics</a:t>
            </a:r>
            <a:r>
              <a:rPr lang="en-US" dirty="0"/>
              <a:t> </a:t>
            </a:r>
            <a:r>
              <a:rPr lang="en-US" dirty="0" smtClean="0"/>
              <a:t>&amp; chemistry</a:t>
            </a:r>
          </a:p>
          <a:p>
            <a:pPr lvl="1"/>
            <a:r>
              <a:rPr lang="en-US" dirty="0" smtClean="0"/>
              <a:t>Biology &amp; geography</a:t>
            </a:r>
          </a:p>
          <a:p>
            <a:pPr lvl="1"/>
            <a:r>
              <a:rPr lang="en-US" dirty="0" smtClean="0"/>
              <a:t>health education</a:t>
            </a:r>
          </a:p>
          <a:p>
            <a:pPr lvl="1"/>
            <a:r>
              <a:rPr lang="en-US" dirty="0" smtClean="0"/>
              <a:t>History &amp; </a:t>
            </a:r>
            <a:r>
              <a:rPr lang="en-US" dirty="0"/>
              <a:t>social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religious education</a:t>
            </a:r>
          </a:p>
          <a:p>
            <a:pPr lvl="1"/>
            <a:r>
              <a:rPr lang="en-US" dirty="0" smtClean="0"/>
              <a:t>physical education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 guidance </a:t>
            </a:r>
          </a:p>
          <a:p>
            <a:pPr lvl="1"/>
            <a:r>
              <a:rPr lang="en-US" dirty="0" smtClean="0"/>
              <a:t>English </a:t>
            </a:r>
          </a:p>
          <a:p>
            <a:pPr lvl="1"/>
            <a:r>
              <a:rPr lang="en-US" dirty="0" smtClean="0"/>
              <a:t>Swedish</a:t>
            </a:r>
            <a:endParaRPr lang="fi-FI" dirty="0"/>
          </a:p>
        </p:txBody>
      </p:sp>
      <p:pic>
        <p:nvPicPr>
          <p:cNvPr id="4100" name="Kuva 28" descr="naa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28600"/>
            <a:ext cx="214673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Kuva 29" descr="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416" y="2708920"/>
            <a:ext cx="2065370" cy="12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Kuva 31" descr="kkjkkjkj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568" y="4964875"/>
            <a:ext cx="2065370" cy="17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54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isällön paikkamerkki 2"/>
          <p:cNvSpPr txBox="1">
            <a:spLocks/>
          </p:cNvSpPr>
          <p:nvPr/>
        </p:nvSpPr>
        <p:spPr>
          <a:xfrm>
            <a:off x="3428628" y="457200"/>
            <a:ext cx="3231604" cy="536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Optional subjects</a:t>
            </a:r>
          </a:p>
          <a:p>
            <a:pPr lvl="1"/>
            <a:r>
              <a:rPr lang="en-US" dirty="0" smtClean="0"/>
              <a:t>P.E.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anguages </a:t>
            </a:r>
            <a:r>
              <a:rPr lang="en-US" dirty="0"/>
              <a:t>(French, German or Russian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Drama</a:t>
            </a:r>
          </a:p>
          <a:p>
            <a:pPr lvl="1"/>
            <a:r>
              <a:rPr lang="en-US" dirty="0" smtClean="0"/>
              <a:t>Music </a:t>
            </a:r>
          </a:p>
          <a:p>
            <a:pPr lvl="1"/>
            <a:r>
              <a:rPr lang="en-US" dirty="0" err="1" smtClean="0"/>
              <a:t>Maths</a:t>
            </a:r>
            <a:endParaRPr lang="en-US" dirty="0" smtClean="0"/>
          </a:p>
          <a:p>
            <a:pPr lvl="1"/>
            <a:r>
              <a:rPr lang="en-US" dirty="0" smtClean="0"/>
              <a:t>Physics </a:t>
            </a:r>
            <a:r>
              <a:rPr lang="en-US" dirty="0"/>
              <a:t>&amp; </a:t>
            </a:r>
            <a:r>
              <a:rPr lang="en-US" dirty="0" smtClean="0"/>
              <a:t>chemistry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ome economics</a:t>
            </a:r>
          </a:p>
          <a:p>
            <a:pPr lvl="1"/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Woodwork</a:t>
            </a:r>
          </a:p>
          <a:p>
            <a:pPr lvl="1"/>
            <a:r>
              <a:rPr lang="en-US" dirty="0" smtClean="0"/>
              <a:t>Textiles &amp; design</a:t>
            </a:r>
          </a:p>
          <a:p>
            <a:pPr lvl="1"/>
            <a:r>
              <a:rPr lang="en-US" dirty="0" smtClean="0"/>
              <a:t>Technology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4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7744" y="5373216"/>
            <a:ext cx="6512511" cy="1143000"/>
          </a:xfrm>
        </p:spPr>
        <p:txBody>
          <a:bodyPr/>
          <a:lstStyle/>
          <a:p>
            <a:r>
              <a:rPr lang="en-US" dirty="0">
                <a:effectLst/>
              </a:rPr>
              <a:t>Specialized streams </a:t>
            </a:r>
            <a:endParaRPr lang="fi-FI" dirty="0">
              <a:effectLst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059832" y="476672"/>
            <a:ext cx="5968752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also five specialized streams at </a:t>
            </a:r>
            <a:r>
              <a:rPr lang="en-US" dirty="0" err="1"/>
              <a:t>Hatsala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art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ilingual teaching</a:t>
            </a:r>
          </a:p>
          <a:p>
            <a:pPr lvl="1"/>
            <a:r>
              <a:rPr lang="en-US" dirty="0" smtClean="0"/>
              <a:t>Latin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separate P.E. streams.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streams are all selective except for the Latin stream. </a:t>
            </a:r>
            <a:endParaRPr lang="en-US" dirty="0" smtClean="0"/>
          </a:p>
          <a:p>
            <a:r>
              <a:rPr lang="en-US" dirty="0" smtClean="0"/>
              <a:t>Pupils </a:t>
            </a:r>
            <a:r>
              <a:rPr lang="en-US" dirty="0"/>
              <a:t>who wish to study in one of the selective streams take an entrance test in their final year of primary school</a:t>
            </a:r>
            <a:r>
              <a:rPr lang="en-US" dirty="0" smtClean="0"/>
              <a:t>.</a:t>
            </a:r>
            <a:endParaRPr lang="fi-FI" dirty="0"/>
          </a:p>
        </p:txBody>
      </p:sp>
      <p:pic>
        <p:nvPicPr>
          <p:cNvPr id="5" name="Kuva 4" descr="\\HAT1.kpk.kuopio.fi\MyDocs$\Hat_oppilas\My Documents\My Pictures\1\jirg4jrg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3542">
            <a:off x="261004" y="989800"/>
            <a:ext cx="23042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82" y="3501008"/>
            <a:ext cx="285945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3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6712" y="5157192"/>
            <a:ext cx="6512511" cy="1143000"/>
          </a:xfrm>
        </p:spPr>
        <p:txBody>
          <a:bodyPr/>
          <a:lstStyle/>
          <a:p>
            <a:pPr algn="l"/>
            <a:r>
              <a:rPr lang="fi-FI" dirty="0" err="1" smtClean="0"/>
              <a:t>Events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45220" y="116632"/>
            <a:ext cx="3456384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</a:t>
            </a:r>
            <a:r>
              <a:rPr lang="en-US" dirty="0"/>
              <a:t>musicals, festivals and concerts – enable the whole school to come together. </a:t>
            </a:r>
            <a:endParaRPr lang="en-US" dirty="0" smtClean="0"/>
          </a:p>
          <a:p>
            <a:r>
              <a:rPr lang="en-US" dirty="0" smtClean="0"/>
              <a:t>School </a:t>
            </a:r>
            <a:r>
              <a:rPr lang="en-US" dirty="0"/>
              <a:t>performances are very popular and pupils </a:t>
            </a:r>
            <a:r>
              <a:rPr lang="en-US" dirty="0" smtClean="0"/>
              <a:t>(and teachers)  are </a:t>
            </a:r>
            <a:r>
              <a:rPr lang="en-US" dirty="0"/>
              <a:t>very keen to perform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sports </a:t>
            </a:r>
            <a:r>
              <a:rPr lang="en-US" dirty="0"/>
              <a:t>days a </a:t>
            </a:r>
            <a:r>
              <a:rPr lang="en-US" dirty="0" smtClean="0"/>
              <a:t>year</a:t>
            </a:r>
          </a:p>
          <a:p>
            <a:r>
              <a:rPr lang="en-US" dirty="0"/>
              <a:t>S</a:t>
            </a:r>
            <a:r>
              <a:rPr lang="en-US" dirty="0" smtClean="0"/>
              <a:t>eventh </a:t>
            </a:r>
            <a:r>
              <a:rPr lang="en-US" dirty="0"/>
              <a:t>grade </a:t>
            </a:r>
            <a:r>
              <a:rPr lang="en-US" dirty="0" smtClean="0"/>
              <a:t>students have </a:t>
            </a:r>
            <a:r>
              <a:rPr lang="en-US" dirty="0"/>
              <a:t>an outdoor activities day held by the student tutors</a:t>
            </a:r>
            <a:endParaRPr lang="fi-FI" dirty="0"/>
          </a:p>
          <a:p>
            <a:endParaRPr lang="fi-FI" dirty="0"/>
          </a:p>
        </p:txBody>
      </p:sp>
      <p:pic>
        <p:nvPicPr>
          <p:cNvPr id="3074" name="Picture 2" descr="C:\Users\VIRTA_JA\Desktop\Musikaali 2011\IMG_22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504" y="260648"/>
            <a:ext cx="2088232" cy="31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RTA_JA\Desktop\Musikaali 2011\IMG_22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77468"/>
            <a:ext cx="2304256" cy="34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http://3.bp.blogspot.com/-kmeA_naPWfU/Unj0W-FVEzI/AAAAAAAAANc/UXqTVrfTzA0/s1600/WP_20131031_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2996952"/>
            <a:ext cx="2016224" cy="347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http://1.bp.blogspot.com/-mtpwzeNyKSA/Unj0Xi6p26I/AAAAAAAAAN0/HYlWa_8zqTI/s1600/WP_20131031_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1539169"/>
            <a:ext cx="2607032" cy="150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 descr="http://2.bp.blogspot.com/-b52gDLuZW6k/U_9OHeb8g3I/AAAAAAAAAaY/sKb9pmheYWs/s1600/WP_20140828_0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191989"/>
            <a:ext cx="2217658" cy="134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3945" y="4878288"/>
            <a:ext cx="6512511" cy="1143000"/>
          </a:xfrm>
        </p:spPr>
        <p:txBody>
          <a:bodyPr/>
          <a:lstStyle/>
          <a:p>
            <a:r>
              <a:rPr lang="fi-FI" dirty="0" smtClean="0"/>
              <a:t>International </a:t>
            </a:r>
            <a:r>
              <a:rPr lang="fi-FI" dirty="0" err="1" smtClean="0"/>
              <a:t>activities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5292080" y="731520"/>
            <a:ext cx="3384376" cy="42816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international activities play a significant role in the life of </a:t>
            </a:r>
            <a:r>
              <a:rPr lang="en-US" dirty="0" err="1"/>
              <a:t>Hatsala</a:t>
            </a:r>
            <a:r>
              <a:rPr lang="en-US" dirty="0"/>
              <a:t> Classical School.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actively connected with various European schools, St. Peter’s School in </a:t>
            </a:r>
            <a:r>
              <a:rPr lang="en-US" dirty="0" err="1"/>
              <a:t>Panchgani</a:t>
            </a:r>
            <a:r>
              <a:rPr lang="en-US" dirty="0"/>
              <a:t>, India and the schools in Shanghai, as the Chinese metropolis is twinned with the city of Kuopio.</a:t>
            </a:r>
            <a:endParaRPr lang="fi-FI" dirty="0"/>
          </a:p>
        </p:txBody>
      </p:sp>
      <p:pic>
        <p:nvPicPr>
          <p:cNvPr id="5122" name="Picture 2" descr="C:\Users\VIRTA_JA\AppData\Local\Temp\IMG_66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7" y="692696"/>
            <a:ext cx="5134715" cy="26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RTA_JA\AppData\Local\Temp\IMG_67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4" y="3068960"/>
            <a:ext cx="4411308" cy="29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48064" y="1048150"/>
            <a:ext cx="3445768" cy="3310304"/>
          </a:xfrm>
        </p:spPr>
        <p:txBody>
          <a:bodyPr/>
          <a:lstStyle/>
          <a:p>
            <a:r>
              <a:rPr lang="fi-FI" dirty="0" smtClean="0"/>
              <a:t>Time for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. </a:t>
            </a:r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r>
              <a:rPr lang="fi-FI" dirty="0" err="1" smtClean="0"/>
              <a:t>paying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836712"/>
            <a:ext cx="4780161" cy="48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avesi">
  <a:themeElements>
    <a:clrScheme name="Vanavesi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anavesi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navesi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439</Words>
  <Application>Microsoft Office PowerPoint</Application>
  <PresentationFormat>Näytössä katseltava diaesitys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Vanavesi</vt:lpstr>
      <vt:lpstr>HATSALA CLASSICAL SCHOOL, KUOPIO, FINLAND</vt:lpstr>
      <vt:lpstr>Close to the city, close to the nature</vt:lpstr>
      <vt:lpstr>Pupils &amp; Staff</vt:lpstr>
      <vt:lpstr>School system </vt:lpstr>
      <vt:lpstr>Subjects</vt:lpstr>
      <vt:lpstr>Specialized streams </vt:lpstr>
      <vt:lpstr>Events</vt:lpstr>
      <vt:lpstr>International activities</vt:lpstr>
      <vt:lpstr>Time for your questions. Thank you for paying attention!</vt:lpstr>
    </vt:vector>
  </TitlesOfParts>
  <Company>Kuopion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Virtanen Jarkko</dc:creator>
  <cp:lastModifiedBy>Virtanen Jarkko</cp:lastModifiedBy>
  <cp:revision>8</cp:revision>
  <dcterms:created xsi:type="dcterms:W3CDTF">2015-10-05T12:33:42Z</dcterms:created>
  <dcterms:modified xsi:type="dcterms:W3CDTF">2015-10-05T13:45:24Z</dcterms:modified>
</cp:coreProperties>
</file>